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2" r:id="rId4"/>
    <p:sldMasterId id="2147483678" r:id="rId5"/>
  </p:sldMasterIdLst>
  <p:notesMasterIdLst>
    <p:notesMasterId r:id="rId24"/>
  </p:notesMasterIdLst>
  <p:sldIdLst>
    <p:sldId id="266" r:id="rId6"/>
    <p:sldId id="257" r:id="rId7"/>
    <p:sldId id="291" r:id="rId8"/>
    <p:sldId id="277" r:id="rId9"/>
    <p:sldId id="283" r:id="rId10"/>
    <p:sldId id="284" r:id="rId11"/>
    <p:sldId id="278" r:id="rId12"/>
    <p:sldId id="287" r:id="rId13"/>
    <p:sldId id="279" r:id="rId14"/>
    <p:sldId id="288" r:id="rId15"/>
    <p:sldId id="281" r:id="rId16"/>
    <p:sldId id="280" r:id="rId17"/>
    <p:sldId id="290" r:id="rId18"/>
    <p:sldId id="282" r:id="rId19"/>
    <p:sldId id="285" r:id="rId20"/>
    <p:sldId id="286" r:id="rId21"/>
    <p:sldId id="272" r:id="rId22"/>
    <p:sldId id="276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96EE96"/>
    <a:srgbClr val="009900"/>
    <a:srgbClr val="F999B7"/>
    <a:srgbClr val="EFF27E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C54E09-AD1D-494C-ADA9-513A49488CF7}" v="149" dt="2020-10-18T17:00:58.0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ila, s rešetkom tablice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71" autoAdjust="0"/>
    <p:restoredTop sz="92938" autoAdjust="0"/>
  </p:normalViewPr>
  <p:slideViewPr>
    <p:cSldViewPr snapToGrid="0">
      <p:cViewPr varScale="1">
        <p:scale>
          <a:sx n="76" d="100"/>
          <a:sy n="76" d="100"/>
        </p:scale>
        <p:origin x="78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1A3C4D-20BC-49BA-A6A2-7474D3409DF1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490948-2889-4311-A898-D8F9A3A4B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663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dirty="0"/>
              <a:t>Do sada ste naučili da se strojna oprema dijeli na središnju jedinicu i vanjske uređaje te da se procesor se dijeli  na aritmetičko logičku i upravljačku jedinicu. U petom ste razredu, učeći o sklopovlju računala u sklopu nastavne jedinice Digitalni sustavi naučili </a:t>
            </a:r>
            <a:r>
              <a:rPr lang="hr-H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 se na računalo mogu priključiti različiti </a:t>
            </a:r>
            <a:r>
              <a:rPr lang="pl-P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vanjski uređaji. Jedni služe za unošenje podataka (ulazni </a:t>
            </a:r>
            <a:r>
              <a:rPr lang="hr-H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uređaji), drugi za prikazivanje podatka (izlazni uređaji), treći mogu biti ulazni i izlazni istovremeno.</a:t>
            </a:r>
          </a:p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90948-2889-4311-A898-D8F9A3A4BB0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9060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/>
              <a:t>Nakon što pregledate ovu lekciju. </a:t>
            </a:r>
            <a:r>
              <a:rPr lang="hr-HR" dirty="0">
                <a:solidFill>
                  <a:srgbClr val="0070C0"/>
                </a:solidFill>
              </a:rPr>
              <a:t>Istražite na internetu  značenje navedenih pokrata koje se smo spomenuli a upotrebljavaju se pri označavanju obilježja računala.</a:t>
            </a: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90948-2889-4311-A898-D8F9A3A4BB0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768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Danas se sve više koristi </a:t>
            </a:r>
            <a:r>
              <a:rPr lang="hr-HR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USB priključak </a:t>
            </a:r>
            <a:r>
              <a:rPr lang="hr-H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hr-HR" sz="1200" b="0" i="1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Universal</a:t>
            </a:r>
            <a:r>
              <a:rPr lang="hr-H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r-HR" sz="1200" b="0" i="1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Serial</a:t>
            </a:r>
            <a:r>
              <a:rPr lang="hr-H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Bus</a:t>
            </a:r>
            <a:r>
              <a:rPr lang="hr-H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ili univerzalni serijski priključak koji postupno zamjenjuje druge vrste priključaka. Postao je standard za spajanje gotovo svih vanjskih uređaja: Odlikuje ga jednostavnost spajanja, automatsko prepoznavanje priključenog uređaja te velika brzina prijenosa podataka.</a:t>
            </a:r>
            <a:r>
              <a:rPr lang="hr-H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​</a:t>
            </a:r>
          </a:p>
          <a:p>
            <a:r>
              <a:rPr lang="hr-H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 tu se priključnicu mogu spojiti gotovo svi današnji vanjski uređaji. Na primjer :</a:t>
            </a:r>
            <a:r>
              <a:rPr lang="hr-H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tipkovnice, miša, modema, digitalnih kamera… </a:t>
            </a:r>
            <a:endParaRPr lang="hr-H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hr-H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Današnja su računala opskrbljena s nekoliko USB priključnica. Inačice USB priključnice koje se danas upotrebljavaju imaju oznaku 2.0 i 3.0. Razlika između tih priključnica je u brzini prijenosa i očitavanja podataka:</a:t>
            </a:r>
          </a:p>
          <a:p>
            <a:r>
              <a:rPr lang="hr-H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• 2.0 – prijenos od 480 </a:t>
            </a:r>
            <a:r>
              <a:rPr lang="hr-H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Mbit</a:t>
            </a:r>
            <a:r>
              <a:rPr lang="hr-H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/s (60 MB/s)</a:t>
            </a:r>
          </a:p>
          <a:p>
            <a:r>
              <a:rPr lang="hr-H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• 3.0 – 3,2 </a:t>
            </a:r>
            <a:r>
              <a:rPr lang="hr-H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Gbit</a:t>
            </a:r>
            <a:r>
              <a:rPr lang="hr-H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/s (409 MB/s)</a:t>
            </a:r>
          </a:p>
          <a:p>
            <a:r>
              <a:rPr lang="hr-H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Najlakše ćemo ih razlikovati prema boji. USB 3.0 priključnica je plave boje.</a:t>
            </a:r>
          </a:p>
          <a:p>
            <a:r>
              <a:rPr lang="hr-HR" dirty="0"/>
              <a:t>USB priključci se stalno razvijaju i unaprjeđuju, a samim time prijenos podataka postaje brži.</a:t>
            </a:r>
            <a:endParaRPr lang="hr-H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90948-2889-4311-A898-D8F9A3A4BB0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9160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FireWire</a:t>
            </a:r>
            <a:r>
              <a:rPr lang="hr-H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upotrebljavamo za prijenos podataka s kamera, mobitela, tableta, vanjskoga tvrdog diska ili bilo kojega drugog perifernog uređaja koji omogućuje ovu vrstu priključka. . Uglavnom se upotrebljava za prijenos velikih datoteka. </a:t>
            </a: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90948-2889-4311-A898-D8F9A3A4BB0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7002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HDMI je prvo i za sada jedino široko prihvaćeno </a:t>
            </a:r>
            <a:r>
              <a:rPr lang="hr-H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audiosučelje</a:t>
            </a:r>
            <a:r>
              <a:rPr lang="hr-H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hr-H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videosučelje</a:t>
            </a:r>
            <a:r>
              <a:rPr lang="hr-H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koje ne sažima ni </a:t>
            </a:r>
            <a:r>
              <a:rPr lang="hr-H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audioinformacije</a:t>
            </a:r>
            <a:r>
              <a:rPr lang="hr-H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ni </a:t>
            </a:r>
            <a:r>
              <a:rPr lang="hr-H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videoinformacije</a:t>
            </a:r>
            <a:r>
              <a:rPr lang="hr-H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 HDMI je digitalno sučelje i zbog toga omogućuje najbolju kvalitetu videosignala jer se izbjegava pretvorba analognog signala u digitalni signal. </a:t>
            </a:r>
            <a:r>
              <a:rPr lang="hr-HR" dirty="0"/>
              <a:t>Slike prikazuje serijsku HDMI priključnicu na računalu. Na HDMI se spajaju različiti uređaji kao što su DVD čitač, Blu-ray čitač, ekran računala, projektor, igraće konzole i  kamere visoke rezolucije.</a:t>
            </a:r>
            <a:endParaRPr lang="hr-H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90948-2889-4311-A898-D8F9A3A4BB0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9550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Prisjetite se toga i odradite kratku aktivnost  u kojoj trebate pravilno rasporediti sličice vanjskih uređaja u odgovarajuću grupu. Pripadaju li oni ulaznim ili izlaznim uređajima. Dobro pazite,  jedan je istovremeno i ulazni i izlazni uređaj. Aktivnosti pristupite upisom poveznice koja je kombinacija malih slova i brojeva i  glasi:  ili skenirajte prikazani </a:t>
            </a:r>
            <a:r>
              <a:rPr lang="hr-HR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qr</a:t>
            </a:r>
            <a:r>
              <a:rPr lang="hr-H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kod.</a:t>
            </a: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90948-2889-4311-A898-D8F9A3A4BB0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69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/>
              <a:t>Kako se vrši prijenos podataka između središnje jedinice i vanjskih uređaja. Na slici  zamjećujemo da su svi dijelovi računala povezani. Tijekom rada se između svih njegovih dijelova neprestano izmjenjuju podaci. U računalu su podaci prikazani električnim digitalnim signalima u binarnom obliku(1 i 0)</a:t>
            </a:r>
          </a:p>
          <a:p>
            <a:r>
              <a:rPr lang="hr-H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Iz računala se prema vanjskim jedinicama ti  signali moraju prenijeti u obliku koji će vanjski uređaji moći  prepoznati i prikazati. To znači da bitove treba pretvoriti u električne veličine(analogne vrijednosti) i obrnuto.</a:t>
            </a:r>
            <a:endParaRPr lang="hr-HR" dirty="0"/>
          </a:p>
          <a:p>
            <a:r>
              <a:rPr lang="hr-HR" dirty="0"/>
              <a:t>Priključnice vanjskih uređaja sadržavaju veći broj stezaljki koje omogućuju prijenos podataka u obliku električnih impulsa. Stanje kada na spoju ima napona označavamo stanjem bita 1 a kada ga nema označavamo stanjem bita 0. Raspored stezaljki s naponom ili bez napona prenijet će se s izlaza računala na stezaljke vanjskog uređaja. Na taj je način digitalni zapis(binarni) pretvoren u analogni zapis (stanje napona). </a:t>
            </a:r>
            <a:r>
              <a:rPr lang="hr-H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Pristup ulaznim i izlaznim uređajima moguće je ostvariti na dva  različita načina: slijedni (serijski) pristup i usporedni (paralelni) pristup .</a:t>
            </a: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90948-2889-4311-A898-D8F9A3A4BB0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7036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b="1" dirty="0"/>
              <a:t>Slijedni prijenos podataka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dirty="0"/>
              <a:t>U slijednom prijenosu, podaci se prenose po sabirnici (komunikacijski sustav koji prenosi podatke), bit po bit.</a:t>
            </a:r>
          </a:p>
          <a:p>
            <a:r>
              <a:rPr lang="pl-P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Ovakav je način prijenosa podataka siguran i precizan ali spor.  </a:t>
            </a: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90948-2889-4311-A898-D8F9A3A4BB0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1858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/>
              <a:t>Primjerice, imamo bajt podataka "10110110" koji se šalje. Podaci teku jedan za drugim. Prvo se šalje „1", a zatim „0", opet "1" i tako dalje. </a:t>
            </a:r>
            <a:r>
              <a:rPr lang="pl-P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bitovi se prenose slijedno, jedan za drugim preko maloga </a:t>
            </a:r>
            <a:r>
              <a:rPr lang="hr-H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broja vodiča. </a:t>
            </a: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90948-2889-4311-A898-D8F9A3A4BB0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451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base"/>
            <a:r>
              <a:rPr lang="hr-HR" dirty="0"/>
              <a:t>Dok slijedni prijenos prenosi podatke bit po bit, </a:t>
            </a:r>
            <a:r>
              <a:rPr lang="hr-H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usporedni</a:t>
            </a:r>
            <a:r>
              <a:rPr lang="vi-VN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 </a:t>
            </a:r>
            <a:r>
              <a:rPr lang="hr-H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</a:t>
            </a:r>
            <a:r>
              <a:rPr lang="vi-VN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mogućuje prijenos </a:t>
            </a:r>
            <a:r>
              <a:rPr lang="hr-H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cijelog Bajta istodobno.</a:t>
            </a:r>
            <a:endParaRPr lang="hr-H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Brzina usporednog prijenosa je znatno veća od brzine slijednog prijenosa. Preciznost i sigurnost prijenosa je nešto manja jer se istodobno prenosi više podataka. Usporedni</a:t>
            </a:r>
            <a:r>
              <a:rPr lang="vi-VN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prijenos koristimo za brzi prijenos podataka između procesora, radne memorije i PCI kartica.</a:t>
            </a:r>
            <a:r>
              <a:rPr lang="hr-H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90948-2889-4311-A898-D8F9A3A4BB0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58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dirty="0"/>
              <a:t>Zamislite da želimo prenositi bajt podataka "10110110" usporednim prijenosom. Ovdje prvi redak šalje "1", drugi redak šalje "0", i tako dalje istovremeno. </a:t>
            </a:r>
          </a:p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90948-2889-4311-A898-D8F9A3A4BB0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1604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/>
              <a:t>Priključnice vanjskih uređaja sadrže stezaljke koje omogućuju prijenos podataka u obliku električnih impulsa. </a:t>
            </a:r>
            <a:r>
              <a:rPr lang="hr-H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Usporedne i slijedne  priključne stezaljke razlikuju se svojim oblikom i veličinom. </a:t>
            </a:r>
            <a:r>
              <a:rPr lang="hr-H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Priključci za slijedni pristup </a:t>
            </a:r>
            <a:r>
              <a:rPr lang="pl-P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imaju mali broj žica, a priključni kabel je tanak. </a:t>
            </a:r>
            <a:r>
              <a:rPr lang="hr-H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Zbog male mogućnosti pogreške slijedni prijenos koristi se pri spajanju miša i tipkovnice. </a:t>
            </a:r>
            <a:r>
              <a:rPr lang="hr-HR" dirty="0"/>
              <a:t>Slijedni prijenos se koristi kod VGA priključka za spajanje  ekrana  s računalom i spajanje SATA adaptera i diskova kao i SATA tvrdih diskova. </a:t>
            </a:r>
            <a:r>
              <a:rPr lang="hr-H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Slovo S u pokrati znači da koristi serijski ili slijedni prijenos podataka.</a:t>
            </a: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90948-2889-4311-A898-D8F9A3A4BB0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263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Kod </a:t>
            </a:r>
            <a:r>
              <a:rPr lang="hr-HR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usporednog pristupa </a:t>
            </a:r>
            <a:r>
              <a:rPr lang="hr-H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odjednom se prenosi cijeli sadržaj registra. Kako se bitovi prenose posredstvom električnih impulsa, za svaki bit moramo imati poseban električni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vod unutar iste priključnice. </a:t>
            </a:r>
            <a:r>
              <a:rPr lang="hr-HR" dirty="0"/>
              <a:t>Prijenos podataka u usporednom prijenosu je vremenski sinkroniziran, kažemo da ima takt. Takt prijenosa određuje frekvencijski sat.</a:t>
            </a:r>
            <a:r>
              <a:rPr lang="hr-H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Kod usporednog prijenosa karakteristični su  priključci s mnogo žica i široki priključni kabel.  Na slici su prikazani priključni kabel koji povezuje pisač s računalom i PATA kabel i PATA tvrdi disk. Slovo P u pokrati znači da koristi paralelni ili usporedni prijenos podataka.</a:t>
            </a: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90948-2889-4311-A898-D8F9A3A4BB0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821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4170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smtClean="0"/>
              <a:t>6/14/2024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3168568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smtClean="0"/>
              <a:t>6/14/2024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4160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6/14/2024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527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6/14/2024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1652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7678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1238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6/14/2024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11408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6/14/2024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927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6/14/2024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725353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6/14/2024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90045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6/14/2024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43651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6/14/2024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054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6/14/2024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010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90402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6/14/2024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94957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3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avokutnik 2">
            <a:extLst>
              <a:ext uri="{FF2B5EF4-FFF2-40B4-BE49-F238E27FC236}">
                <a16:creationId xmlns:a16="http://schemas.microsoft.com/office/drawing/2014/main" id="{62DA6491-5B83-458A-9744-A9C3072CBC8A}"/>
              </a:ext>
            </a:extLst>
          </p:cNvPr>
          <p:cNvSpPr/>
          <p:nvPr/>
        </p:nvSpPr>
        <p:spPr>
          <a:xfrm>
            <a:off x="1342103" y="1166842"/>
            <a:ext cx="9507794" cy="397031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hr-HR" sz="36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Informatika, 8. razred</a:t>
            </a:r>
          </a:p>
          <a:p>
            <a:pPr algn="ctr"/>
            <a:br>
              <a:rPr lang="hr-HR" sz="3600" dirty="0"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hr-HR" sz="3600" b="1" dirty="0">
                <a:latin typeface="Segoe UI Semilight"/>
                <a:cs typeface="Segoe UI Semilight"/>
              </a:rPr>
              <a:t>Podatci putuju računalom</a:t>
            </a:r>
          </a:p>
          <a:p>
            <a:pPr algn="ctr"/>
            <a:br>
              <a:rPr lang="hr-HR" sz="3600" dirty="0"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endParaRPr lang="hr-HR" sz="36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algn="ctr"/>
            <a:endParaRPr lang="hr-HR" sz="36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algn="ctr"/>
            <a:r>
              <a:rPr lang="hr-HR" sz="36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Učiteljica: Blaženka Knežević</a:t>
            </a:r>
          </a:p>
        </p:txBody>
      </p:sp>
    </p:spTree>
    <p:extLst>
      <p:ext uri="{BB962C8B-B14F-4D97-AF65-F5344CB8AC3E}">
        <p14:creationId xmlns:p14="http://schemas.microsoft.com/office/powerpoint/2010/main" val="3642987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375"/>
    </mc:Choice>
    <mc:Fallback xmlns="">
      <p:transition spd="slow" advTm="12375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avokutnik 2">
            <a:extLst>
              <a:ext uri="{FF2B5EF4-FFF2-40B4-BE49-F238E27FC236}">
                <a16:creationId xmlns:a16="http://schemas.microsoft.com/office/drawing/2014/main" id="{20471ABC-D01C-41EA-88A4-7D2240506F62}"/>
              </a:ext>
            </a:extLst>
          </p:cNvPr>
          <p:cNvSpPr/>
          <p:nvPr/>
        </p:nvSpPr>
        <p:spPr>
          <a:xfrm>
            <a:off x="3323091" y="2093781"/>
            <a:ext cx="562917" cy="51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4" name="Pravokutnik 3">
            <a:extLst>
              <a:ext uri="{FF2B5EF4-FFF2-40B4-BE49-F238E27FC236}">
                <a16:creationId xmlns:a16="http://schemas.microsoft.com/office/drawing/2014/main" id="{708EB2DD-1542-43C9-9A84-2C0DE034E9D5}"/>
              </a:ext>
            </a:extLst>
          </p:cNvPr>
          <p:cNvSpPr/>
          <p:nvPr/>
        </p:nvSpPr>
        <p:spPr>
          <a:xfrm>
            <a:off x="3234455" y="4877565"/>
            <a:ext cx="605002" cy="64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5" name="Pravokutnik 4">
            <a:extLst>
              <a:ext uri="{FF2B5EF4-FFF2-40B4-BE49-F238E27FC236}">
                <a16:creationId xmlns:a16="http://schemas.microsoft.com/office/drawing/2014/main" id="{96AB2FB6-3EDC-4CD5-9049-7D2C54D2A73A}"/>
              </a:ext>
            </a:extLst>
          </p:cNvPr>
          <p:cNvSpPr/>
          <p:nvPr/>
        </p:nvSpPr>
        <p:spPr>
          <a:xfrm>
            <a:off x="3302048" y="2649791"/>
            <a:ext cx="562917" cy="51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6" name="Pravokutnik 5">
            <a:extLst>
              <a:ext uri="{FF2B5EF4-FFF2-40B4-BE49-F238E27FC236}">
                <a16:creationId xmlns:a16="http://schemas.microsoft.com/office/drawing/2014/main" id="{265CB62A-8D70-49B7-9C3F-DEEFA575D10E}"/>
              </a:ext>
            </a:extLst>
          </p:cNvPr>
          <p:cNvSpPr/>
          <p:nvPr/>
        </p:nvSpPr>
        <p:spPr>
          <a:xfrm>
            <a:off x="3302046" y="4389379"/>
            <a:ext cx="562917" cy="51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7" name="Pravokutnik 6">
            <a:extLst>
              <a:ext uri="{FF2B5EF4-FFF2-40B4-BE49-F238E27FC236}">
                <a16:creationId xmlns:a16="http://schemas.microsoft.com/office/drawing/2014/main" id="{6B6038D4-4066-4931-A16D-5CD9DC01B931}"/>
              </a:ext>
            </a:extLst>
          </p:cNvPr>
          <p:cNvSpPr/>
          <p:nvPr/>
        </p:nvSpPr>
        <p:spPr>
          <a:xfrm>
            <a:off x="3278923" y="3741033"/>
            <a:ext cx="562917" cy="51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8" name="Pravokutnik 7">
            <a:extLst>
              <a:ext uri="{FF2B5EF4-FFF2-40B4-BE49-F238E27FC236}">
                <a16:creationId xmlns:a16="http://schemas.microsoft.com/office/drawing/2014/main" id="{EACBD5DE-1A85-4DFC-BE0C-75E99BAA5656}"/>
              </a:ext>
            </a:extLst>
          </p:cNvPr>
          <p:cNvSpPr/>
          <p:nvPr/>
        </p:nvSpPr>
        <p:spPr>
          <a:xfrm>
            <a:off x="3323089" y="1066769"/>
            <a:ext cx="562917" cy="51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graphicFrame>
        <p:nvGraphicFramePr>
          <p:cNvPr id="11" name="Tablica 10">
            <a:extLst>
              <a:ext uri="{FF2B5EF4-FFF2-40B4-BE49-F238E27FC236}">
                <a16:creationId xmlns:a16="http://schemas.microsoft.com/office/drawing/2014/main" id="{3B07C3ED-FD4E-4625-9474-E1CF6411E2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980357"/>
              </p:ext>
            </p:extLst>
          </p:nvPr>
        </p:nvGraphicFramePr>
        <p:xfrm>
          <a:off x="3120151" y="1050426"/>
          <a:ext cx="968791" cy="44751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8791">
                  <a:extLst>
                    <a:ext uri="{9D8B030D-6E8A-4147-A177-3AD203B41FA5}">
                      <a16:colId xmlns:a16="http://schemas.microsoft.com/office/drawing/2014/main" val="3160476842"/>
                    </a:ext>
                  </a:extLst>
                </a:gridCol>
              </a:tblGrid>
              <a:tr h="537639"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10462457"/>
                  </a:ext>
                </a:extLst>
              </a:tr>
              <a:tr h="562500">
                <a:tc>
                  <a:txBody>
                    <a:bodyPr/>
                    <a:lstStyle/>
                    <a:p>
                      <a:pPr algn="ctr"/>
                      <a:endParaRPr lang="hr-HR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50668389"/>
                  </a:ext>
                </a:extLst>
              </a:tr>
              <a:tr h="562500"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29157235"/>
                  </a:ext>
                </a:extLst>
              </a:tr>
              <a:tr h="562500"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66882803"/>
                  </a:ext>
                </a:extLst>
              </a:tr>
              <a:tr h="562500"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2465251"/>
                  </a:ext>
                </a:extLst>
              </a:tr>
              <a:tr h="562500"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07803776"/>
                  </a:ext>
                </a:extLst>
              </a:tr>
              <a:tr h="562500">
                <a:tc>
                  <a:txBody>
                    <a:bodyPr/>
                    <a:lstStyle/>
                    <a:p>
                      <a:pPr algn="ctr"/>
                      <a:endParaRPr lang="hr-HR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3283003"/>
                  </a:ext>
                </a:extLst>
              </a:tr>
              <a:tr h="562500"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6093549"/>
                  </a:ext>
                </a:extLst>
              </a:tr>
            </a:tbl>
          </a:graphicData>
        </a:graphic>
      </p:graphicFrame>
      <p:sp>
        <p:nvSpPr>
          <p:cNvPr id="9" name="Pravokutnik 8">
            <a:extLst>
              <a:ext uri="{FF2B5EF4-FFF2-40B4-BE49-F238E27FC236}">
                <a16:creationId xmlns:a16="http://schemas.microsoft.com/office/drawing/2014/main" id="{4551EE01-C800-4FF1-83B6-DDE819D27E58}"/>
              </a:ext>
            </a:extLst>
          </p:cNvPr>
          <p:cNvSpPr/>
          <p:nvPr/>
        </p:nvSpPr>
        <p:spPr>
          <a:xfrm>
            <a:off x="3278923" y="3137985"/>
            <a:ext cx="605002" cy="64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0" name="Pravokutnik 9">
            <a:extLst>
              <a:ext uri="{FF2B5EF4-FFF2-40B4-BE49-F238E27FC236}">
                <a16:creationId xmlns:a16="http://schemas.microsoft.com/office/drawing/2014/main" id="{9A98D11C-CFF3-4F7C-B27C-C2D92CB5D6C1}"/>
              </a:ext>
            </a:extLst>
          </p:cNvPr>
          <p:cNvSpPr/>
          <p:nvPr/>
        </p:nvSpPr>
        <p:spPr>
          <a:xfrm>
            <a:off x="3302046" y="1530789"/>
            <a:ext cx="605002" cy="64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graphicFrame>
        <p:nvGraphicFramePr>
          <p:cNvPr id="12" name="Tablica 11">
            <a:extLst>
              <a:ext uri="{FF2B5EF4-FFF2-40B4-BE49-F238E27FC236}">
                <a16:creationId xmlns:a16="http://schemas.microsoft.com/office/drawing/2014/main" id="{5ED806D2-F7E2-4C17-8C98-F07CF76078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6370168"/>
              </p:ext>
            </p:extLst>
          </p:nvPr>
        </p:nvGraphicFramePr>
        <p:xfrm>
          <a:off x="7615893" y="1066769"/>
          <a:ext cx="968791" cy="450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8791">
                  <a:extLst>
                    <a:ext uri="{9D8B030D-6E8A-4147-A177-3AD203B41FA5}">
                      <a16:colId xmlns:a16="http://schemas.microsoft.com/office/drawing/2014/main" val="3160476842"/>
                    </a:ext>
                  </a:extLst>
                </a:gridCol>
              </a:tblGrid>
              <a:tr h="562500"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10462457"/>
                  </a:ext>
                </a:extLst>
              </a:tr>
              <a:tr h="562500">
                <a:tc>
                  <a:txBody>
                    <a:bodyPr/>
                    <a:lstStyle/>
                    <a:p>
                      <a:pPr algn="ctr"/>
                      <a:endParaRPr lang="hr-HR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50668389"/>
                  </a:ext>
                </a:extLst>
              </a:tr>
              <a:tr h="562500"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29157235"/>
                  </a:ext>
                </a:extLst>
              </a:tr>
              <a:tr h="562500"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66882803"/>
                  </a:ext>
                </a:extLst>
              </a:tr>
              <a:tr h="562500"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2465251"/>
                  </a:ext>
                </a:extLst>
              </a:tr>
              <a:tr h="562500"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07803776"/>
                  </a:ext>
                </a:extLst>
              </a:tr>
              <a:tr h="562500"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3283003"/>
                  </a:ext>
                </a:extLst>
              </a:tr>
              <a:tr h="562500"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6093549"/>
                  </a:ext>
                </a:extLst>
              </a:tr>
            </a:tbl>
          </a:graphicData>
        </a:graphic>
      </p:graphicFrame>
      <p:cxnSp>
        <p:nvCxnSpPr>
          <p:cNvPr id="13" name="Ravni poveznik 12">
            <a:extLst>
              <a:ext uri="{FF2B5EF4-FFF2-40B4-BE49-F238E27FC236}">
                <a16:creationId xmlns:a16="http://schemas.microsoft.com/office/drawing/2014/main" id="{478146D5-466E-4071-81DA-3E7081A4D53C}"/>
              </a:ext>
            </a:extLst>
          </p:cNvPr>
          <p:cNvCxnSpPr>
            <a:cxnSpLocks/>
          </p:cNvCxnSpPr>
          <p:nvPr/>
        </p:nvCxnSpPr>
        <p:spPr>
          <a:xfrm>
            <a:off x="4088942" y="1891430"/>
            <a:ext cx="352972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vni poveznik 13">
            <a:extLst>
              <a:ext uri="{FF2B5EF4-FFF2-40B4-BE49-F238E27FC236}">
                <a16:creationId xmlns:a16="http://schemas.microsoft.com/office/drawing/2014/main" id="{0E569063-AA78-4776-8FBF-9999EEAD7DE2}"/>
              </a:ext>
            </a:extLst>
          </p:cNvPr>
          <p:cNvCxnSpPr>
            <a:cxnSpLocks/>
          </p:cNvCxnSpPr>
          <p:nvPr/>
        </p:nvCxnSpPr>
        <p:spPr>
          <a:xfrm>
            <a:off x="4088942" y="2926474"/>
            <a:ext cx="352972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vni poveznik 20">
            <a:extLst>
              <a:ext uri="{FF2B5EF4-FFF2-40B4-BE49-F238E27FC236}">
                <a16:creationId xmlns:a16="http://schemas.microsoft.com/office/drawing/2014/main" id="{E16D908D-4A93-4494-89F4-ACB383FF3DEF}"/>
              </a:ext>
            </a:extLst>
          </p:cNvPr>
          <p:cNvCxnSpPr>
            <a:cxnSpLocks/>
          </p:cNvCxnSpPr>
          <p:nvPr/>
        </p:nvCxnSpPr>
        <p:spPr>
          <a:xfrm>
            <a:off x="4088942" y="4719783"/>
            <a:ext cx="352972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avni poveznik 21">
            <a:extLst>
              <a:ext uri="{FF2B5EF4-FFF2-40B4-BE49-F238E27FC236}">
                <a16:creationId xmlns:a16="http://schemas.microsoft.com/office/drawing/2014/main" id="{52E73772-5922-4876-9051-CE40C3D69C56}"/>
              </a:ext>
            </a:extLst>
          </p:cNvPr>
          <p:cNvCxnSpPr>
            <a:cxnSpLocks/>
          </p:cNvCxnSpPr>
          <p:nvPr/>
        </p:nvCxnSpPr>
        <p:spPr>
          <a:xfrm>
            <a:off x="4088942" y="4120622"/>
            <a:ext cx="352972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avni poveznik 22">
            <a:extLst>
              <a:ext uri="{FF2B5EF4-FFF2-40B4-BE49-F238E27FC236}">
                <a16:creationId xmlns:a16="http://schemas.microsoft.com/office/drawing/2014/main" id="{5DB2C642-B0E4-4843-8C23-5F51E7BE5BF3}"/>
              </a:ext>
            </a:extLst>
          </p:cNvPr>
          <p:cNvCxnSpPr>
            <a:cxnSpLocks/>
          </p:cNvCxnSpPr>
          <p:nvPr/>
        </p:nvCxnSpPr>
        <p:spPr>
          <a:xfrm>
            <a:off x="4088942" y="2402468"/>
            <a:ext cx="352972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vni poveznik 23">
            <a:extLst>
              <a:ext uri="{FF2B5EF4-FFF2-40B4-BE49-F238E27FC236}">
                <a16:creationId xmlns:a16="http://schemas.microsoft.com/office/drawing/2014/main" id="{44864806-EF2B-42A9-986D-8A2038D72174}"/>
              </a:ext>
            </a:extLst>
          </p:cNvPr>
          <p:cNvCxnSpPr>
            <a:cxnSpLocks/>
          </p:cNvCxnSpPr>
          <p:nvPr/>
        </p:nvCxnSpPr>
        <p:spPr>
          <a:xfrm>
            <a:off x="4088942" y="3584531"/>
            <a:ext cx="352972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vni poveznik 24">
            <a:extLst>
              <a:ext uri="{FF2B5EF4-FFF2-40B4-BE49-F238E27FC236}">
                <a16:creationId xmlns:a16="http://schemas.microsoft.com/office/drawing/2014/main" id="{FFCABD69-1759-47CC-A953-65FC5A1EC1FF}"/>
              </a:ext>
            </a:extLst>
          </p:cNvPr>
          <p:cNvCxnSpPr>
            <a:cxnSpLocks/>
          </p:cNvCxnSpPr>
          <p:nvPr/>
        </p:nvCxnSpPr>
        <p:spPr>
          <a:xfrm>
            <a:off x="4088942" y="5178600"/>
            <a:ext cx="352972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avni poveznik 25">
            <a:extLst>
              <a:ext uri="{FF2B5EF4-FFF2-40B4-BE49-F238E27FC236}">
                <a16:creationId xmlns:a16="http://schemas.microsoft.com/office/drawing/2014/main" id="{AF7CF268-FB84-4A77-BC99-01EB6D308B8F}"/>
              </a:ext>
            </a:extLst>
          </p:cNvPr>
          <p:cNvCxnSpPr>
            <a:cxnSpLocks/>
          </p:cNvCxnSpPr>
          <p:nvPr/>
        </p:nvCxnSpPr>
        <p:spPr>
          <a:xfrm>
            <a:off x="4088942" y="1324169"/>
            <a:ext cx="352972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ravokutnik 26">
            <a:extLst>
              <a:ext uri="{FF2B5EF4-FFF2-40B4-BE49-F238E27FC236}">
                <a16:creationId xmlns:a16="http://schemas.microsoft.com/office/drawing/2014/main" id="{6FB05B60-FD24-4430-90DE-9FBF6A917874}"/>
              </a:ext>
            </a:extLst>
          </p:cNvPr>
          <p:cNvSpPr/>
          <p:nvPr/>
        </p:nvSpPr>
        <p:spPr>
          <a:xfrm>
            <a:off x="3361992" y="5525565"/>
            <a:ext cx="5096267" cy="369332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r>
              <a:rPr lang="hr-HR" dirty="0">
                <a:solidFill>
                  <a:srgbClr val="0070C0"/>
                </a:solidFill>
                <a:latin typeface="Arial"/>
                <a:cs typeface="Arial"/>
              </a:rPr>
              <a:t>animirani prikaz usporednog prijenosa podataka</a:t>
            </a:r>
            <a:endParaRPr lang="hr-HR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2517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4.44444E-6 L 0.37123 4.44444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03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91 0.00532 L 0.36901 0.0044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98" y="-46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-4.07407E-6 L 0.36901 0.0094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451" y="463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 0.0051 L 0.3707 0.00278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85" y="-116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11111E-6 L 0.37083 0.0097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42" y="486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-1.85185E-6 L 0.37265 0.01412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33" y="694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3.7037E-6 L 0.3707 0.0099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29" y="486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21 -0.00023 L 0.37448 0.0044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828" y="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id="{FD55AA36-2E3B-4FC0-B012-9584C493E14E}"/>
              </a:ext>
            </a:extLst>
          </p:cNvPr>
          <p:cNvSpPr txBox="1"/>
          <p:nvPr/>
        </p:nvSpPr>
        <p:spPr>
          <a:xfrm>
            <a:off x="855596" y="797049"/>
            <a:ext cx="10242463" cy="193899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hr-HR" sz="4000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PRIKLJUČNICE KOJE UPOTREBLJAVAJU SLIJEDNI PRIJENOS​</a:t>
            </a:r>
            <a:br>
              <a:rPr lang="hr-HR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r-HR" sz="4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6A61EBDA-659D-4A27-B937-7650225D242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277"/>
          <a:stretch/>
        </p:blipFill>
        <p:spPr bwMode="auto">
          <a:xfrm>
            <a:off x="8543630" y="3486279"/>
            <a:ext cx="2748391" cy="199941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8C375DEB-8943-408A-BE1A-7B9ECFA3DEB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2" t="23345" r="3754" b="5310"/>
          <a:stretch/>
        </p:blipFill>
        <p:spPr bwMode="auto">
          <a:xfrm>
            <a:off x="4897678" y="3250097"/>
            <a:ext cx="2439196" cy="229884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098" name="Picture 2" descr="Cable Computers Convertor - Free photo on Pixabay">
            <a:extLst>
              <a:ext uri="{FF2B5EF4-FFF2-40B4-BE49-F238E27FC236}">
                <a16:creationId xmlns:a16="http://schemas.microsoft.com/office/drawing/2014/main" id="{AC2BA6C0-3A7C-4DE3-B694-25A86C29674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27" t="21093" r="37600" b="17991"/>
          <a:stretch/>
        </p:blipFill>
        <p:spPr bwMode="auto">
          <a:xfrm>
            <a:off x="1648810" y="3250097"/>
            <a:ext cx="2292105" cy="229884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100" name="Picture 4" descr="Ps 2 Connector Keyboard - Free vector graphic on Pixabay">
            <a:extLst>
              <a:ext uri="{FF2B5EF4-FFF2-40B4-BE49-F238E27FC236}">
                <a16:creationId xmlns:a16="http://schemas.microsoft.com/office/drawing/2014/main" id="{F44343A9-48ED-4FAC-BA39-2F1317BF52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2536" y="4812296"/>
            <a:ext cx="673399" cy="673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ravokutnik 3">
            <a:extLst>
              <a:ext uri="{FF2B5EF4-FFF2-40B4-BE49-F238E27FC236}">
                <a16:creationId xmlns:a16="http://schemas.microsoft.com/office/drawing/2014/main" id="{5A886945-2C62-49DF-BC8D-DB02AE043BBF}"/>
              </a:ext>
            </a:extLst>
          </p:cNvPr>
          <p:cNvSpPr/>
          <p:nvPr/>
        </p:nvSpPr>
        <p:spPr>
          <a:xfrm>
            <a:off x="8337199" y="2671964"/>
            <a:ext cx="343940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000" dirty="0" err="1">
                <a:latin typeface="Arial" panose="020B0604020202020204" pitchFamily="34" charset="0"/>
                <a:cs typeface="Arial" panose="020B0604020202020204" pitchFamily="34" charset="0"/>
              </a:rPr>
              <a:t>Serial</a:t>
            </a: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 ATA (SATA) adapteri</a:t>
            </a:r>
          </a:p>
          <a:p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i diskovi (SATA tvrdi diskovi)</a:t>
            </a:r>
          </a:p>
        </p:txBody>
      </p:sp>
      <p:sp>
        <p:nvSpPr>
          <p:cNvPr id="5" name="Pravokutnik 4">
            <a:extLst>
              <a:ext uri="{FF2B5EF4-FFF2-40B4-BE49-F238E27FC236}">
                <a16:creationId xmlns:a16="http://schemas.microsoft.com/office/drawing/2014/main" id="{8C2650C2-B571-4C89-9843-D84ECF136EFC}"/>
              </a:ext>
            </a:extLst>
          </p:cNvPr>
          <p:cNvSpPr/>
          <p:nvPr/>
        </p:nvSpPr>
        <p:spPr>
          <a:xfrm>
            <a:off x="4623594" y="2722775"/>
            <a:ext cx="303506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VGA priključak (RS-232) </a:t>
            </a:r>
            <a:endParaRPr lang="hr-HR" sz="2000" dirty="0"/>
          </a:p>
        </p:txBody>
      </p:sp>
      <p:sp>
        <p:nvSpPr>
          <p:cNvPr id="6" name="Pravokutnik 5">
            <a:extLst>
              <a:ext uri="{FF2B5EF4-FFF2-40B4-BE49-F238E27FC236}">
                <a16:creationId xmlns:a16="http://schemas.microsoft.com/office/drawing/2014/main" id="{56DBBD50-F830-4AB7-985B-5458841AEB98}"/>
              </a:ext>
            </a:extLst>
          </p:cNvPr>
          <p:cNvSpPr/>
          <p:nvPr/>
        </p:nvSpPr>
        <p:spPr>
          <a:xfrm>
            <a:off x="2135099" y="2647954"/>
            <a:ext cx="8515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PS/2</a:t>
            </a:r>
          </a:p>
        </p:txBody>
      </p:sp>
    </p:spTree>
    <p:extLst>
      <p:ext uri="{BB962C8B-B14F-4D97-AF65-F5344CB8AC3E}">
        <p14:creationId xmlns:p14="http://schemas.microsoft.com/office/powerpoint/2010/main" val="3752112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040"/>
    </mc:Choice>
    <mc:Fallback xmlns="">
      <p:transition spd="slow" advTm="5104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>
            <a:extLst>
              <a:ext uri="{FF2B5EF4-FFF2-40B4-BE49-F238E27FC236}">
                <a16:creationId xmlns:a16="http://schemas.microsoft.com/office/drawing/2014/main" id="{F9600245-8147-4E58-9EAA-5C171DD7F89E}"/>
              </a:ext>
            </a:extLst>
          </p:cNvPr>
          <p:cNvSpPr txBox="1"/>
          <p:nvPr/>
        </p:nvSpPr>
        <p:spPr>
          <a:xfrm>
            <a:off x="553233" y="815298"/>
            <a:ext cx="11085534" cy="193899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hr-HR" sz="4000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 PRIKLJUČNICE KOJE UPOTREBLJAVAJU USPOREDNI PRIJENOS​</a:t>
            </a:r>
            <a:br>
              <a:rPr lang="hr-HR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r-HR" sz="4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006732AB-35A2-4273-918D-212BB2FB32B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6" t="9178" r="50000" b="9178"/>
          <a:stretch/>
        </p:blipFill>
        <p:spPr bwMode="auto">
          <a:xfrm>
            <a:off x="1425618" y="2993721"/>
            <a:ext cx="2667260" cy="262882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TekstniOkvir 1">
            <a:extLst>
              <a:ext uri="{FF2B5EF4-FFF2-40B4-BE49-F238E27FC236}">
                <a16:creationId xmlns:a16="http://schemas.microsoft.com/office/drawing/2014/main" id="{D55D7447-1C86-48F9-B4B8-8E5D0FE75E6A}"/>
              </a:ext>
            </a:extLst>
          </p:cNvPr>
          <p:cNvSpPr txBox="1"/>
          <p:nvPr/>
        </p:nvSpPr>
        <p:spPr>
          <a:xfrm>
            <a:off x="1077237" y="1991638"/>
            <a:ext cx="40208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>
                <a:latin typeface="Arial" panose="020B0604020202020204" pitchFamily="34" charset="0"/>
                <a:cs typeface="Arial" panose="020B0604020202020204" pitchFamily="34" charset="0"/>
              </a:rPr>
              <a:t>LPT kabel i priključak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35EC83A6-4F0D-42DD-ABF1-EAFC6A84481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890" t="10835" r="3275"/>
          <a:stretch/>
        </p:blipFill>
        <p:spPr bwMode="auto">
          <a:xfrm>
            <a:off x="7553196" y="2768016"/>
            <a:ext cx="2515641" cy="288288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TekstniOkvir 7">
            <a:extLst>
              <a:ext uri="{FF2B5EF4-FFF2-40B4-BE49-F238E27FC236}">
                <a16:creationId xmlns:a16="http://schemas.microsoft.com/office/drawing/2014/main" id="{E82C964E-F2F6-4845-8322-F4E9D48938F2}"/>
              </a:ext>
            </a:extLst>
          </p:cNvPr>
          <p:cNvSpPr txBox="1"/>
          <p:nvPr/>
        </p:nvSpPr>
        <p:spPr>
          <a:xfrm>
            <a:off x="6543805" y="2125321"/>
            <a:ext cx="4754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800" dirty="0">
                <a:latin typeface="Arial" panose="020B0604020202020204" pitchFamily="34" charset="0"/>
                <a:cs typeface="Arial" panose="020B0604020202020204" pitchFamily="34" charset="0"/>
              </a:rPr>
              <a:t>PATA kabel i PATA tvrdi disk</a:t>
            </a:r>
          </a:p>
        </p:txBody>
      </p:sp>
    </p:spTree>
    <p:extLst>
      <p:ext uri="{BB962C8B-B14F-4D97-AF65-F5344CB8AC3E}">
        <p14:creationId xmlns:p14="http://schemas.microsoft.com/office/powerpoint/2010/main" val="1539011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248"/>
    </mc:Choice>
    <mc:Fallback xmlns="">
      <p:transition spd="slow" advTm="56248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>
            <a:extLst>
              <a:ext uri="{FF2B5EF4-FFF2-40B4-BE49-F238E27FC236}">
                <a16:creationId xmlns:a16="http://schemas.microsoft.com/office/drawing/2014/main" id="{D8D69825-B3E2-4C9B-81F6-5610443630AF}"/>
              </a:ext>
            </a:extLst>
          </p:cNvPr>
          <p:cNvSpPr/>
          <p:nvPr/>
        </p:nvSpPr>
        <p:spPr>
          <a:xfrm>
            <a:off x="2488032" y="3052245"/>
            <a:ext cx="12955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>
                <a:latin typeface="Arial" panose="020B0604020202020204" pitchFamily="34" charset="0"/>
                <a:cs typeface="Arial" panose="020B0604020202020204" pitchFamily="34" charset="0"/>
              </a:rPr>
              <a:t>PS/2</a:t>
            </a:r>
          </a:p>
        </p:txBody>
      </p:sp>
      <p:sp>
        <p:nvSpPr>
          <p:cNvPr id="3" name="Pravokutnik 2">
            <a:extLst>
              <a:ext uri="{FF2B5EF4-FFF2-40B4-BE49-F238E27FC236}">
                <a16:creationId xmlns:a16="http://schemas.microsoft.com/office/drawing/2014/main" id="{6EEE604E-E4AB-48B5-B98B-58860D48B60C}"/>
              </a:ext>
            </a:extLst>
          </p:cNvPr>
          <p:cNvSpPr/>
          <p:nvPr/>
        </p:nvSpPr>
        <p:spPr>
          <a:xfrm>
            <a:off x="10161586" y="2682541"/>
            <a:ext cx="12666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>
                <a:latin typeface="Arial" panose="020B0604020202020204" pitchFamily="34" charset="0"/>
                <a:cs typeface="Arial" panose="020B0604020202020204" pitchFamily="34" charset="0"/>
              </a:rPr>
              <a:t>VGA</a:t>
            </a:r>
            <a:endParaRPr lang="hr-HR" sz="4000" dirty="0"/>
          </a:p>
        </p:txBody>
      </p:sp>
      <p:sp>
        <p:nvSpPr>
          <p:cNvPr id="4" name="Pravokutnik 3">
            <a:extLst>
              <a:ext uri="{FF2B5EF4-FFF2-40B4-BE49-F238E27FC236}">
                <a16:creationId xmlns:a16="http://schemas.microsoft.com/office/drawing/2014/main" id="{919CD6F2-377B-4E39-A5DE-4260353D1C10}"/>
              </a:ext>
            </a:extLst>
          </p:cNvPr>
          <p:cNvSpPr/>
          <p:nvPr/>
        </p:nvSpPr>
        <p:spPr>
          <a:xfrm>
            <a:off x="4001353" y="4869224"/>
            <a:ext cx="112402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>
                <a:latin typeface="Arial" panose="020B0604020202020204" pitchFamily="34" charset="0"/>
                <a:cs typeface="Arial" panose="020B0604020202020204" pitchFamily="34" charset="0"/>
              </a:rPr>
              <a:t>LPT</a:t>
            </a:r>
            <a:endParaRPr lang="hr-HR" sz="4000" dirty="0"/>
          </a:p>
        </p:txBody>
      </p:sp>
      <p:sp>
        <p:nvSpPr>
          <p:cNvPr id="5" name="Pravokutnik 4">
            <a:extLst>
              <a:ext uri="{FF2B5EF4-FFF2-40B4-BE49-F238E27FC236}">
                <a16:creationId xmlns:a16="http://schemas.microsoft.com/office/drawing/2014/main" id="{C7F247F1-CDCF-4C02-8BBD-65FC1E007789}"/>
              </a:ext>
            </a:extLst>
          </p:cNvPr>
          <p:cNvSpPr/>
          <p:nvPr/>
        </p:nvSpPr>
        <p:spPr>
          <a:xfrm>
            <a:off x="5819758" y="3075057"/>
            <a:ext cx="144539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>
                <a:latin typeface="Arial" panose="020B0604020202020204" pitchFamily="34" charset="0"/>
                <a:cs typeface="Arial" panose="020B0604020202020204" pitchFamily="34" charset="0"/>
              </a:rPr>
              <a:t>SATA</a:t>
            </a:r>
            <a:endParaRPr lang="hr-HR" sz="4000" dirty="0"/>
          </a:p>
        </p:txBody>
      </p:sp>
      <p:sp>
        <p:nvSpPr>
          <p:cNvPr id="6" name="Pravokutnik 5">
            <a:extLst>
              <a:ext uri="{FF2B5EF4-FFF2-40B4-BE49-F238E27FC236}">
                <a16:creationId xmlns:a16="http://schemas.microsoft.com/office/drawing/2014/main" id="{08C7406D-555C-4D47-B9DE-E007EDD5473E}"/>
              </a:ext>
            </a:extLst>
          </p:cNvPr>
          <p:cNvSpPr/>
          <p:nvPr/>
        </p:nvSpPr>
        <p:spPr>
          <a:xfrm>
            <a:off x="9753574" y="5287453"/>
            <a:ext cx="14073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>
                <a:latin typeface="Arial" panose="020B0604020202020204" pitchFamily="34" charset="0"/>
                <a:cs typeface="Arial" panose="020B0604020202020204" pitchFamily="34" charset="0"/>
              </a:rPr>
              <a:t>PATA</a:t>
            </a:r>
            <a:endParaRPr lang="hr-HR" sz="4000" dirty="0"/>
          </a:p>
        </p:txBody>
      </p:sp>
      <p:sp>
        <p:nvSpPr>
          <p:cNvPr id="7" name="Pravokutnik 6">
            <a:extLst>
              <a:ext uri="{FF2B5EF4-FFF2-40B4-BE49-F238E27FC236}">
                <a16:creationId xmlns:a16="http://schemas.microsoft.com/office/drawing/2014/main" id="{F1EEF8E3-03ED-441D-ACAF-709A68E3F4FC}"/>
              </a:ext>
            </a:extLst>
          </p:cNvPr>
          <p:cNvSpPr/>
          <p:nvPr/>
        </p:nvSpPr>
        <p:spPr>
          <a:xfrm>
            <a:off x="807042" y="5223167"/>
            <a:ext cx="13821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>
                <a:latin typeface="Arial" panose="020B0604020202020204" pitchFamily="34" charset="0"/>
                <a:cs typeface="Arial" panose="020B0604020202020204" pitchFamily="34" charset="0"/>
              </a:rPr>
              <a:t>COM</a:t>
            </a:r>
            <a:endParaRPr lang="hr-HR" sz="4000" dirty="0"/>
          </a:p>
        </p:txBody>
      </p:sp>
      <p:sp>
        <p:nvSpPr>
          <p:cNvPr id="8" name="Pravokutnik 7">
            <a:extLst>
              <a:ext uri="{FF2B5EF4-FFF2-40B4-BE49-F238E27FC236}">
                <a16:creationId xmlns:a16="http://schemas.microsoft.com/office/drawing/2014/main" id="{FA1F013A-7170-4369-B245-1C95127B44A3}"/>
              </a:ext>
            </a:extLst>
          </p:cNvPr>
          <p:cNvSpPr/>
          <p:nvPr/>
        </p:nvSpPr>
        <p:spPr>
          <a:xfrm>
            <a:off x="7628635" y="4869224"/>
            <a:ext cx="12378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>
                <a:latin typeface="Arial" panose="020B0604020202020204" pitchFamily="34" charset="0"/>
                <a:cs typeface="Arial" panose="020B0604020202020204" pitchFamily="34" charset="0"/>
              </a:rPr>
              <a:t>BUS</a:t>
            </a:r>
            <a:endParaRPr lang="hr-HR" sz="4000" dirty="0"/>
          </a:p>
        </p:txBody>
      </p:sp>
      <p:sp>
        <p:nvSpPr>
          <p:cNvPr id="9" name="Pravokutnik 8">
            <a:extLst>
              <a:ext uri="{FF2B5EF4-FFF2-40B4-BE49-F238E27FC236}">
                <a16:creationId xmlns:a16="http://schemas.microsoft.com/office/drawing/2014/main" id="{4F228F63-2F08-4FBC-A3CA-364794DB8C22}"/>
              </a:ext>
            </a:extLst>
          </p:cNvPr>
          <p:cNvSpPr/>
          <p:nvPr/>
        </p:nvSpPr>
        <p:spPr>
          <a:xfrm>
            <a:off x="2831755" y="2408103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hr-HR" sz="4000" dirty="0">
              <a:solidFill>
                <a:srgbClr val="FF6600"/>
              </a:solidFill>
            </a:endParaRPr>
          </a:p>
        </p:txBody>
      </p:sp>
      <p:sp>
        <p:nvSpPr>
          <p:cNvPr id="11" name="Pravokutnik 10">
            <a:extLst>
              <a:ext uri="{FF2B5EF4-FFF2-40B4-BE49-F238E27FC236}">
                <a16:creationId xmlns:a16="http://schemas.microsoft.com/office/drawing/2014/main" id="{5FAD48AE-8668-42CE-8711-61C062753C52}"/>
              </a:ext>
            </a:extLst>
          </p:cNvPr>
          <p:cNvSpPr/>
          <p:nvPr/>
        </p:nvSpPr>
        <p:spPr>
          <a:xfrm>
            <a:off x="6275539" y="2392471"/>
            <a:ext cx="38113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hr-HR" sz="40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hr-HR" sz="4000" dirty="0">
              <a:solidFill>
                <a:srgbClr val="FF6600"/>
              </a:solidFill>
            </a:endParaRPr>
          </a:p>
        </p:txBody>
      </p:sp>
      <p:sp>
        <p:nvSpPr>
          <p:cNvPr id="12" name="Pravokutnik 11">
            <a:extLst>
              <a:ext uri="{FF2B5EF4-FFF2-40B4-BE49-F238E27FC236}">
                <a16:creationId xmlns:a16="http://schemas.microsoft.com/office/drawing/2014/main" id="{EBF18367-27DE-456E-A120-15817C7FC23C}"/>
              </a:ext>
            </a:extLst>
          </p:cNvPr>
          <p:cNvSpPr/>
          <p:nvPr/>
        </p:nvSpPr>
        <p:spPr>
          <a:xfrm>
            <a:off x="10559932" y="2247141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hr-HR" sz="40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hr-HR" sz="4000" dirty="0">
              <a:solidFill>
                <a:srgbClr val="FF6600"/>
              </a:solidFill>
            </a:endParaRPr>
          </a:p>
        </p:txBody>
      </p:sp>
      <p:sp>
        <p:nvSpPr>
          <p:cNvPr id="13" name="Pravokutnik 12">
            <a:extLst>
              <a:ext uri="{FF2B5EF4-FFF2-40B4-BE49-F238E27FC236}">
                <a16:creationId xmlns:a16="http://schemas.microsoft.com/office/drawing/2014/main" id="{7A33BD83-506D-414D-80DB-7186EB4AE634}"/>
              </a:ext>
            </a:extLst>
          </p:cNvPr>
          <p:cNvSpPr/>
          <p:nvPr/>
        </p:nvSpPr>
        <p:spPr>
          <a:xfrm>
            <a:off x="1263097" y="4515281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hr-HR" sz="40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hr-HR" sz="4000" dirty="0">
              <a:solidFill>
                <a:srgbClr val="FF6600"/>
              </a:solidFill>
            </a:endParaRPr>
          </a:p>
        </p:txBody>
      </p:sp>
      <p:sp>
        <p:nvSpPr>
          <p:cNvPr id="14" name="Pravokutnik 13">
            <a:extLst>
              <a:ext uri="{FF2B5EF4-FFF2-40B4-BE49-F238E27FC236}">
                <a16:creationId xmlns:a16="http://schemas.microsoft.com/office/drawing/2014/main" id="{5F233CD1-F374-42F0-A775-AD7B9B6D11C4}"/>
              </a:ext>
            </a:extLst>
          </p:cNvPr>
          <p:cNvSpPr/>
          <p:nvPr/>
        </p:nvSpPr>
        <p:spPr>
          <a:xfrm>
            <a:off x="4328366" y="4236759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hr-HR" sz="40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hr-HR" sz="4000" dirty="0">
              <a:solidFill>
                <a:srgbClr val="FF6600"/>
              </a:solidFill>
            </a:endParaRPr>
          </a:p>
        </p:txBody>
      </p:sp>
      <p:sp>
        <p:nvSpPr>
          <p:cNvPr id="15" name="Pravokutnik 14">
            <a:extLst>
              <a:ext uri="{FF2B5EF4-FFF2-40B4-BE49-F238E27FC236}">
                <a16:creationId xmlns:a16="http://schemas.microsoft.com/office/drawing/2014/main" id="{01EB973B-CECD-4689-A653-A2C7942765C8}"/>
              </a:ext>
            </a:extLst>
          </p:cNvPr>
          <p:cNvSpPr/>
          <p:nvPr/>
        </p:nvSpPr>
        <p:spPr>
          <a:xfrm>
            <a:off x="8012554" y="4246153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hr-HR" sz="40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hr-HR" sz="4000" dirty="0">
              <a:solidFill>
                <a:srgbClr val="FF6600"/>
              </a:solidFill>
            </a:endParaRPr>
          </a:p>
        </p:txBody>
      </p:sp>
      <p:sp>
        <p:nvSpPr>
          <p:cNvPr id="16" name="Pravokutnik 15">
            <a:extLst>
              <a:ext uri="{FF2B5EF4-FFF2-40B4-BE49-F238E27FC236}">
                <a16:creationId xmlns:a16="http://schemas.microsoft.com/office/drawing/2014/main" id="{5B148A7D-DC23-4509-8361-70D5F67555E3}"/>
              </a:ext>
            </a:extLst>
          </p:cNvPr>
          <p:cNvSpPr/>
          <p:nvPr/>
        </p:nvSpPr>
        <p:spPr>
          <a:xfrm>
            <a:off x="10222228" y="4600096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hr-HR" sz="40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hr-HR" sz="4000" dirty="0">
              <a:solidFill>
                <a:srgbClr val="FF6600"/>
              </a:solidFill>
            </a:endParaRPr>
          </a:p>
        </p:txBody>
      </p:sp>
      <p:sp>
        <p:nvSpPr>
          <p:cNvPr id="10" name="Pravokutnik 9">
            <a:extLst>
              <a:ext uri="{FF2B5EF4-FFF2-40B4-BE49-F238E27FC236}">
                <a16:creationId xmlns:a16="http://schemas.microsoft.com/office/drawing/2014/main" id="{A79FDFB3-5396-4745-BB3D-5DAF4B48C227}"/>
              </a:ext>
            </a:extLst>
          </p:cNvPr>
          <p:cNvSpPr/>
          <p:nvPr/>
        </p:nvSpPr>
        <p:spPr>
          <a:xfrm>
            <a:off x="974689" y="556884"/>
            <a:ext cx="10504439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hr-HR" sz="3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ZADATAK: Istražite na internetu  značenje navedenih pokrata koje se smo spomenuli a upotrebljavaju se pri označavanju obilježja računala</a:t>
            </a:r>
          </a:p>
        </p:txBody>
      </p:sp>
    </p:spTree>
    <p:extLst>
      <p:ext uri="{BB962C8B-B14F-4D97-AF65-F5344CB8AC3E}">
        <p14:creationId xmlns:p14="http://schemas.microsoft.com/office/powerpoint/2010/main" val="751407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114"/>
    </mc:Choice>
    <mc:Fallback xmlns="">
      <p:transition spd="slow" advTm="15114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>
            <a:extLst>
              <a:ext uri="{FF2B5EF4-FFF2-40B4-BE49-F238E27FC236}">
                <a16:creationId xmlns:a16="http://schemas.microsoft.com/office/drawing/2014/main" id="{8A78E4D3-0A08-4A19-912C-552C5DE90D5A}"/>
              </a:ext>
            </a:extLst>
          </p:cNvPr>
          <p:cNvSpPr txBox="1"/>
          <p:nvPr/>
        </p:nvSpPr>
        <p:spPr>
          <a:xfrm>
            <a:off x="388306" y="927005"/>
            <a:ext cx="6350697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hr-HR" sz="4000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 USB PRIKLJUČAK</a:t>
            </a:r>
          </a:p>
        </p:txBody>
      </p:sp>
      <p:pic>
        <p:nvPicPr>
          <p:cNvPr id="1026" name="Picture 2" descr="USB2.0 / USB3.0 Male Female Micro Cable Data Transfer Charging Lead 1m 2m  5m LOT | eBay">
            <a:extLst>
              <a:ext uri="{FF2B5EF4-FFF2-40B4-BE49-F238E27FC236}">
                <a16:creationId xmlns:a16="http://schemas.microsoft.com/office/drawing/2014/main" id="{0D81D62A-5B73-47E0-BE66-DC38AB2346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8700" y="2978582"/>
            <a:ext cx="2783224" cy="278322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Pravokutnik 3">
            <a:extLst>
              <a:ext uri="{FF2B5EF4-FFF2-40B4-BE49-F238E27FC236}">
                <a16:creationId xmlns:a16="http://schemas.microsoft.com/office/drawing/2014/main" id="{3E31FCE9-38FC-418F-B495-99FA0DE1665E}"/>
              </a:ext>
            </a:extLst>
          </p:cNvPr>
          <p:cNvSpPr/>
          <p:nvPr/>
        </p:nvSpPr>
        <p:spPr>
          <a:xfrm>
            <a:off x="1240076" y="2228671"/>
            <a:ext cx="5624186" cy="1200329"/>
          </a:xfrm>
          <a:prstGeom prst="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400" dirty="0">
                <a:latin typeface="Arial"/>
                <a:cs typeface="Arial"/>
              </a:rPr>
              <a:t>USB (engl. </a:t>
            </a:r>
            <a:r>
              <a:rPr lang="hr-HR" sz="2400" dirty="0" err="1">
                <a:latin typeface="Arial"/>
                <a:cs typeface="Arial"/>
              </a:rPr>
              <a:t>Universal</a:t>
            </a:r>
            <a:r>
              <a:rPr lang="hr-HR" sz="2400" dirty="0">
                <a:latin typeface="Arial"/>
                <a:cs typeface="Arial"/>
              </a:rPr>
              <a:t> </a:t>
            </a:r>
            <a:r>
              <a:rPr lang="hr-HR" sz="2400" dirty="0" err="1">
                <a:latin typeface="Arial"/>
                <a:cs typeface="Arial"/>
              </a:rPr>
              <a:t>Serial</a:t>
            </a:r>
            <a:r>
              <a:rPr lang="hr-HR" sz="2400" dirty="0">
                <a:latin typeface="Arial"/>
                <a:cs typeface="Arial"/>
              </a:rPr>
              <a:t> Bus) priključci i uređaji (USB memorija, miš i tipkovnica)</a:t>
            </a:r>
          </a:p>
        </p:txBody>
      </p:sp>
      <p:sp>
        <p:nvSpPr>
          <p:cNvPr id="5" name="Pravokutnik 4">
            <a:extLst>
              <a:ext uri="{FF2B5EF4-FFF2-40B4-BE49-F238E27FC236}">
                <a16:creationId xmlns:a16="http://schemas.microsoft.com/office/drawing/2014/main" id="{C2E67A65-F2BC-495B-84F0-C2DF4283F591}"/>
              </a:ext>
            </a:extLst>
          </p:cNvPr>
          <p:cNvSpPr/>
          <p:nvPr/>
        </p:nvSpPr>
        <p:spPr>
          <a:xfrm>
            <a:off x="1240076" y="4376723"/>
            <a:ext cx="5624186" cy="707886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2.0 – prijenos od 480 </a:t>
            </a:r>
            <a:r>
              <a:rPr lang="hr-HR" sz="2000" dirty="0" err="1">
                <a:latin typeface="Arial" panose="020B0604020202020204" pitchFamily="34" charset="0"/>
                <a:cs typeface="Arial" panose="020B0604020202020204" pitchFamily="34" charset="0"/>
              </a:rPr>
              <a:t>Mbit</a:t>
            </a: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/s (60 MB/s)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3.0 – 3,2 </a:t>
            </a:r>
            <a:r>
              <a:rPr lang="hr-HR" sz="2000" dirty="0" err="1">
                <a:latin typeface="Arial" panose="020B0604020202020204" pitchFamily="34" charset="0"/>
                <a:cs typeface="Arial" panose="020B0604020202020204" pitchFamily="34" charset="0"/>
              </a:rPr>
              <a:t>Gbit</a:t>
            </a: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/s (409 MB/s)</a:t>
            </a:r>
            <a:endParaRPr lang="hr-HR" sz="2000" dirty="0"/>
          </a:p>
        </p:txBody>
      </p:sp>
      <p:pic>
        <p:nvPicPr>
          <p:cNvPr id="8" name="Slika 7">
            <a:extLst>
              <a:ext uri="{FF2B5EF4-FFF2-40B4-BE49-F238E27FC236}">
                <a16:creationId xmlns:a16="http://schemas.microsoft.com/office/drawing/2014/main" id="{0067C71F-0EB6-41F9-BC06-F8F27CF8F7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94052" y="1274929"/>
            <a:ext cx="2157155" cy="1297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399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897"/>
    </mc:Choice>
    <mc:Fallback xmlns="">
      <p:transition spd="slow" advTm="7489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#">
            <a:extLst>
              <a:ext uri="{FF2B5EF4-FFF2-40B4-BE49-F238E27FC236}">
                <a16:creationId xmlns:a16="http://schemas.microsoft.com/office/drawing/2014/main" id="{84E1BE23-3827-44E8-8D4E-21E44DAD03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093"/>
          <a:stretch/>
        </p:blipFill>
        <p:spPr bwMode="auto">
          <a:xfrm>
            <a:off x="1581333" y="2352191"/>
            <a:ext cx="3172208" cy="287678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052" name="Picture 4" descr="FireWire Port (IEEE 1394 Port)">
            <a:extLst>
              <a:ext uri="{FF2B5EF4-FFF2-40B4-BE49-F238E27FC236}">
                <a16:creationId xmlns:a16="http://schemas.microsoft.com/office/drawing/2014/main" id="{59A5885F-7EA3-45F8-B3C7-C5A8C7BFC5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3249" y="2434541"/>
            <a:ext cx="3172208" cy="268195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kstniOkvir 5">
            <a:extLst>
              <a:ext uri="{FF2B5EF4-FFF2-40B4-BE49-F238E27FC236}">
                <a16:creationId xmlns:a16="http://schemas.microsoft.com/office/drawing/2014/main" id="{5D5755F7-E7C6-4477-9490-E1F0814929E4}"/>
              </a:ext>
            </a:extLst>
          </p:cNvPr>
          <p:cNvSpPr txBox="1"/>
          <p:nvPr/>
        </p:nvSpPr>
        <p:spPr>
          <a:xfrm>
            <a:off x="1841326" y="1110199"/>
            <a:ext cx="8179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40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FireWire</a:t>
            </a:r>
            <a:endParaRPr lang="hr-HR" sz="4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Pravokutnik 1">
            <a:extLst>
              <a:ext uri="{FF2B5EF4-FFF2-40B4-BE49-F238E27FC236}">
                <a16:creationId xmlns:a16="http://schemas.microsoft.com/office/drawing/2014/main" id="{7000F8FF-7130-4324-B5B6-ACD064E1248A}"/>
              </a:ext>
            </a:extLst>
          </p:cNvPr>
          <p:cNvSpPr/>
          <p:nvPr/>
        </p:nvSpPr>
        <p:spPr>
          <a:xfrm>
            <a:off x="4594435" y="1854603"/>
            <a:ext cx="30031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dirty="0" err="1"/>
              <a:t>FireWire</a:t>
            </a:r>
            <a:r>
              <a:rPr lang="hr-HR" dirty="0"/>
              <a:t> (IEEE-1394) priključci</a:t>
            </a:r>
          </a:p>
        </p:txBody>
      </p:sp>
    </p:spTree>
    <p:extLst>
      <p:ext uri="{BB962C8B-B14F-4D97-AF65-F5344CB8AC3E}">
        <p14:creationId xmlns:p14="http://schemas.microsoft.com/office/powerpoint/2010/main" val="3511590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590"/>
    </mc:Choice>
    <mc:Fallback xmlns="">
      <p:transition spd="slow" advTm="1859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DMI, VGA &amp; Network port | CLF | Flickr">
            <a:extLst>
              <a:ext uri="{FF2B5EF4-FFF2-40B4-BE49-F238E27FC236}">
                <a16:creationId xmlns:a16="http://schemas.microsoft.com/office/drawing/2014/main" id="{FF09BA95-F42A-4BEA-B2E9-68ACEFED65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407" r="71131" b="37169"/>
          <a:stretch/>
        </p:blipFill>
        <p:spPr bwMode="auto">
          <a:xfrm>
            <a:off x="1363663" y="2016690"/>
            <a:ext cx="3090689" cy="2592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dmi,connector,cable,plug,technology - free image from needpix.com">
            <a:extLst>
              <a:ext uri="{FF2B5EF4-FFF2-40B4-BE49-F238E27FC236}">
                <a16:creationId xmlns:a16="http://schemas.microsoft.com/office/drawing/2014/main" id="{C942BD57-3E39-4DDB-BE63-5367AF92AEC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0" t="6549" r="4993" b="7776"/>
          <a:stretch/>
        </p:blipFill>
        <p:spPr bwMode="auto">
          <a:xfrm>
            <a:off x="6096000" y="1728591"/>
            <a:ext cx="4363233" cy="314040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Pravokutnik 1">
            <a:extLst>
              <a:ext uri="{FF2B5EF4-FFF2-40B4-BE49-F238E27FC236}">
                <a16:creationId xmlns:a16="http://schemas.microsoft.com/office/drawing/2014/main" id="{82C44090-0208-4260-983B-C8DB510FD601}"/>
              </a:ext>
            </a:extLst>
          </p:cNvPr>
          <p:cNvSpPr/>
          <p:nvPr/>
        </p:nvSpPr>
        <p:spPr>
          <a:xfrm>
            <a:off x="4454352" y="826811"/>
            <a:ext cx="382989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HDMI priključak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85866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910"/>
    </mc:Choice>
    <mc:Fallback xmlns="">
      <p:transition spd="slow" advTm="4691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>
            <a:extLst>
              <a:ext uri="{FF2B5EF4-FFF2-40B4-BE49-F238E27FC236}">
                <a16:creationId xmlns:a16="http://schemas.microsoft.com/office/drawing/2014/main" id="{D6B701E6-B987-4083-89C5-BDFF069FE9DB}"/>
              </a:ext>
            </a:extLst>
          </p:cNvPr>
          <p:cNvSpPr/>
          <p:nvPr/>
        </p:nvSpPr>
        <p:spPr>
          <a:xfrm>
            <a:off x="759866" y="3437142"/>
            <a:ext cx="6833580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r-HR" sz="4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https://bit.ly/31aUTmU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D1642249-0A2A-42F8-9ADE-B6BF954EC2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5953" y="2064551"/>
            <a:ext cx="3576181" cy="3576181"/>
          </a:xfrm>
          <a:prstGeom prst="rect">
            <a:avLst/>
          </a:prstGeom>
        </p:spPr>
      </p:pic>
      <p:sp>
        <p:nvSpPr>
          <p:cNvPr id="4" name="Pravokutnik 3">
            <a:extLst>
              <a:ext uri="{FF2B5EF4-FFF2-40B4-BE49-F238E27FC236}">
                <a16:creationId xmlns:a16="http://schemas.microsoft.com/office/drawing/2014/main" id="{5AE5565C-EB13-42ED-BACD-DD2FE2056CE5}"/>
              </a:ext>
            </a:extLst>
          </p:cNvPr>
          <p:cNvSpPr/>
          <p:nvPr/>
        </p:nvSpPr>
        <p:spPr>
          <a:xfrm>
            <a:off x="2959430" y="627978"/>
            <a:ext cx="6833580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r-HR" sz="4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KVIZ PONAVLJANJA</a:t>
            </a:r>
          </a:p>
        </p:txBody>
      </p:sp>
    </p:spTree>
    <p:extLst>
      <p:ext uri="{BB962C8B-B14F-4D97-AF65-F5344CB8AC3E}">
        <p14:creationId xmlns:p14="http://schemas.microsoft.com/office/powerpoint/2010/main" val="24381140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>
            <a:extLst>
              <a:ext uri="{FF2B5EF4-FFF2-40B4-BE49-F238E27FC236}">
                <a16:creationId xmlns:a16="http://schemas.microsoft.com/office/drawing/2014/main" id="{E14C9861-89B9-47DC-A2A0-46756B4C26F9}"/>
              </a:ext>
            </a:extLst>
          </p:cNvPr>
          <p:cNvSpPr/>
          <p:nvPr/>
        </p:nvSpPr>
        <p:spPr>
          <a:xfrm>
            <a:off x="1820449" y="1843950"/>
            <a:ext cx="891435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4000" b="1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ctr"/>
            <a:r>
              <a:rPr lang="pl-PL" sz="4000" b="1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LISTIĆ ZA SAMOPROCJENU</a:t>
            </a:r>
          </a:p>
          <a:p>
            <a:pPr algn="ctr"/>
            <a:r>
              <a:rPr lang="pl-PL" sz="4000" b="1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ctr"/>
            <a:r>
              <a:rPr lang="pl-PL" sz="4000" b="1" dirty="0">
                <a:solidFill>
                  <a:srgbClr val="0782C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https://bit.ly/3588Gw1</a:t>
            </a:r>
            <a:endParaRPr lang="pl-PL" sz="4000" b="1" i="0" dirty="0">
              <a:solidFill>
                <a:srgbClr val="22222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953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7DE8FE9-C4D7-44A9-966E-3F29B3B1CFF6}"/>
              </a:ext>
            </a:extLst>
          </p:cNvPr>
          <p:cNvSpPr txBox="1">
            <a:spLocks/>
          </p:cNvSpPr>
          <p:nvPr/>
        </p:nvSpPr>
        <p:spPr>
          <a:xfrm>
            <a:off x="1161531" y="1125796"/>
            <a:ext cx="10541193" cy="3872380"/>
          </a:xfrm>
          <a:prstGeom prst="rect">
            <a:avLst/>
          </a:prstGeom>
        </p:spPr>
        <p:txBody>
          <a:bodyPr lIns="91440" tIns="45720" rIns="91440" bIns="45720" anchor="t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sz="3300" u="sng" dirty="0">
                <a:latin typeface="Arial" panose="020B0604020202020204" pitchFamily="34" charset="0"/>
                <a:cs typeface="Arial" panose="020B0604020202020204" pitchFamily="34" charset="0"/>
              </a:rPr>
              <a:t>ISHODI:</a:t>
            </a:r>
          </a:p>
          <a:p>
            <a:pPr marL="0" indent="0">
              <a:buNone/>
            </a:pPr>
            <a:r>
              <a:rPr lang="hr-HR" b="1" dirty="0"/>
              <a:t>A. 8. 3</a:t>
            </a:r>
            <a:r>
              <a:rPr lang="hr-HR" dirty="0"/>
              <a:t> opisuje građu računalnih uređaja, objašnjava načine prijenosa podataka u računalu te analizira i vrednuje neka obilježja računala koja značajno utječu na kvalitetu rada samoga računala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hr-HR" sz="3300" u="sng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hr-HR" sz="3300" u="sng" dirty="0">
                <a:latin typeface="Arial" panose="020B0604020202020204" pitchFamily="34" charset="0"/>
                <a:cs typeface="Arial" panose="020B0604020202020204" pitchFamily="34" charset="0"/>
              </a:rPr>
              <a:t>Učenici će:</a:t>
            </a: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dirty="0"/>
              <a:t>opisati proces i različite načine prijenosa podataka među pojedinim komponentama u računalu </a:t>
            </a:r>
            <a:endParaRPr lang="hr-HR" dirty="0">
              <a:cs typeface="Calibri"/>
            </a:endParaRPr>
          </a:p>
          <a:p>
            <a:r>
              <a:rPr lang="hr-HR" dirty="0"/>
              <a:t>usporediti različite načine prijenosa podataka u računalu (prednosti i nedostatci)</a:t>
            </a:r>
          </a:p>
          <a:p>
            <a:r>
              <a:rPr lang="hr-HR" dirty="0"/>
              <a:t>istražiti značenje pojedinih pokrata koje se upotrebljavaju pri označavanju obilježja računala, npr. HDD, MB, BUS, USB, COM, LPT…</a:t>
            </a:r>
          </a:p>
        </p:txBody>
      </p:sp>
    </p:spTree>
    <p:extLst>
      <p:ext uri="{BB962C8B-B14F-4D97-AF65-F5344CB8AC3E}">
        <p14:creationId xmlns:p14="http://schemas.microsoft.com/office/powerpoint/2010/main" val="660896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884"/>
    </mc:Choice>
    <mc:Fallback xmlns="">
      <p:transition spd="slow" advTm="25884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>
            <a:extLst>
              <a:ext uri="{FF2B5EF4-FFF2-40B4-BE49-F238E27FC236}">
                <a16:creationId xmlns:a16="http://schemas.microsoft.com/office/drawing/2014/main" id="{5AD2EECD-153F-4235-83D0-8E47350AA01C}"/>
              </a:ext>
            </a:extLst>
          </p:cNvPr>
          <p:cNvSpPr/>
          <p:nvPr/>
        </p:nvSpPr>
        <p:spPr>
          <a:xfrm>
            <a:off x="841612" y="846161"/>
            <a:ext cx="1050877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Do sada ste naučili da se strojna oprema dijeli na središnju jedinicu i vanjske uređaje te da se procesor se dijeli  na aritmetičko logičku i upravljačku jedinicu. </a:t>
            </a:r>
          </a:p>
          <a:p>
            <a:pPr lvl="0">
              <a:defRPr/>
            </a:pP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U petom ste razredu, učeći o sklopovlju računala u sklopu nastavne jedinice Digitalni sustavi naučili da se na računalo mogu priključiti različiti </a:t>
            </a: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vanjski uređaji. Jedni služe za unošenje podataka (ulazni 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uređaji), drugi za prikazivanje podatka (izlazni uređaji), treći mogu biti ulazni i izlazni istovremeno.</a:t>
            </a:r>
          </a:p>
        </p:txBody>
      </p:sp>
    </p:spTree>
    <p:extLst>
      <p:ext uri="{BB962C8B-B14F-4D97-AF65-F5344CB8AC3E}">
        <p14:creationId xmlns:p14="http://schemas.microsoft.com/office/powerpoint/2010/main" val="1800753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a 1">
            <a:extLst>
              <a:ext uri="{FF2B5EF4-FFF2-40B4-BE49-F238E27FC236}">
                <a16:creationId xmlns:a16="http://schemas.microsoft.com/office/drawing/2014/main" id="{1DB2BA24-351E-4FB1-ADD8-B030291762FC}"/>
              </a:ext>
            </a:extLst>
          </p:cNvPr>
          <p:cNvGrpSpPr/>
          <p:nvPr/>
        </p:nvGrpSpPr>
        <p:grpSpPr>
          <a:xfrm>
            <a:off x="680522" y="1603331"/>
            <a:ext cx="10402296" cy="4303299"/>
            <a:chOff x="680522" y="1603331"/>
            <a:chExt cx="10402296" cy="4303299"/>
          </a:xfrm>
        </p:grpSpPr>
        <p:grpSp>
          <p:nvGrpSpPr>
            <p:cNvPr id="15" name="Grupa 14">
              <a:extLst>
                <a:ext uri="{FF2B5EF4-FFF2-40B4-BE49-F238E27FC236}">
                  <a16:creationId xmlns:a16="http://schemas.microsoft.com/office/drawing/2014/main" id="{14628997-7674-4D64-93BC-D7B5CFE69D15}"/>
                </a:ext>
              </a:extLst>
            </p:cNvPr>
            <p:cNvGrpSpPr/>
            <p:nvPr/>
          </p:nvGrpSpPr>
          <p:grpSpPr>
            <a:xfrm>
              <a:off x="3432131" y="1603331"/>
              <a:ext cx="4960307" cy="3206663"/>
              <a:chOff x="3056351" y="926927"/>
              <a:chExt cx="5774498" cy="3883070"/>
            </a:xfrm>
          </p:grpSpPr>
          <p:grpSp>
            <p:nvGrpSpPr>
              <p:cNvPr id="13" name="Grupa 12">
                <a:extLst>
                  <a:ext uri="{FF2B5EF4-FFF2-40B4-BE49-F238E27FC236}">
                    <a16:creationId xmlns:a16="http://schemas.microsoft.com/office/drawing/2014/main" id="{B95425C7-248A-449E-8835-52717C420F47}"/>
                  </a:ext>
                </a:extLst>
              </p:cNvPr>
              <p:cNvGrpSpPr/>
              <p:nvPr/>
            </p:nvGrpSpPr>
            <p:grpSpPr>
              <a:xfrm>
                <a:off x="3056351" y="926927"/>
                <a:ext cx="5774498" cy="3883070"/>
                <a:chOff x="831224" y="1947891"/>
                <a:chExt cx="5724066" cy="3651244"/>
              </a:xfrm>
            </p:grpSpPr>
            <p:sp>
              <p:nvSpPr>
                <p:cNvPr id="4" name="Pravokutnik 3">
                  <a:extLst>
                    <a:ext uri="{FF2B5EF4-FFF2-40B4-BE49-F238E27FC236}">
                      <a16:creationId xmlns:a16="http://schemas.microsoft.com/office/drawing/2014/main" id="{CC53B650-0754-4659-A659-E3D0F43838FA}"/>
                    </a:ext>
                  </a:extLst>
                </p:cNvPr>
                <p:cNvSpPr/>
                <p:nvPr/>
              </p:nvSpPr>
              <p:spPr>
                <a:xfrm>
                  <a:off x="831224" y="1947891"/>
                  <a:ext cx="5724066" cy="3651244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hr-HR" dirty="0"/>
                </a:p>
              </p:txBody>
            </p:sp>
            <p:sp>
              <p:nvSpPr>
                <p:cNvPr id="5" name="Pravokutnik 4">
                  <a:extLst>
                    <a:ext uri="{FF2B5EF4-FFF2-40B4-BE49-F238E27FC236}">
                      <a16:creationId xmlns:a16="http://schemas.microsoft.com/office/drawing/2014/main" id="{F5783C58-12E0-4135-B174-AD4D3C7AA96B}"/>
                    </a:ext>
                  </a:extLst>
                </p:cNvPr>
                <p:cNvSpPr/>
                <p:nvPr/>
              </p:nvSpPr>
              <p:spPr>
                <a:xfrm>
                  <a:off x="1099159" y="2893513"/>
                  <a:ext cx="1798531" cy="2448838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hr-HR" sz="2000" b="1" dirty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GLAVNA MEMORIJA</a:t>
                  </a:r>
                </a:p>
              </p:txBody>
            </p:sp>
            <p:grpSp>
              <p:nvGrpSpPr>
                <p:cNvPr id="12" name="Grupa 11">
                  <a:extLst>
                    <a:ext uri="{FF2B5EF4-FFF2-40B4-BE49-F238E27FC236}">
                      <a16:creationId xmlns:a16="http://schemas.microsoft.com/office/drawing/2014/main" id="{83B6FCE0-6BB1-4E31-ACF0-88934EDAAAC0}"/>
                    </a:ext>
                  </a:extLst>
                </p:cNvPr>
                <p:cNvGrpSpPr/>
                <p:nvPr/>
              </p:nvGrpSpPr>
              <p:grpSpPr>
                <a:xfrm>
                  <a:off x="3400294" y="2893513"/>
                  <a:ext cx="3017209" cy="2492680"/>
                  <a:chOff x="8147659" y="2712761"/>
                  <a:chExt cx="3017209" cy="2492680"/>
                </a:xfrm>
              </p:grpSpPr>
              <p:sp>
                <p:nvSpPr>
                  <p:cNvPr id="9" name="Pravokutnik 8">
                    <a:extLst>
                      <a:ext uri="{FF2B5EF4-FFF2-40B4-BE49-F238E27FC236}">
                        <a16:creationId xmlns:a16="http://schemas.microsoft.com/office/drawing/2014/main" id="{5E74F40D-10A0-4291-8B12-CEFF979A5B2F}"/>
                      </a:ext>
                    </a:extLst>
                  </p:cNvPr>
                  <p:cNvSpPr/>
                  <p:nvPr/>
                </p:nvSpPr>
                <p:spPr>
                  <a:xfrm>
                    <a:off x="8147659" y="2712761"/>
                    <a:ext cx="3017209" cy="2492680"/>
                  </a:xfrm>
                  <a:prstGeom prst="rect">
                    <a:avLst/>
                  </a:prstGeom>
                </p:spPr>
                <p:style>
                  <a:lnRef idx="3">
                    <a:schemeClr val="lt1"/>
                  </a:lnRef>
                  <a:fillRef idx="1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hr-HR" dirty="0"/>
                  </a:p>
                </p:txBody>
              </p:sp>
              <p:sp>
                <p:nvSpPr>
                  <p:cNvPr id="7" name="Pravokutnik 6">
                    <a:extLst>
                      <a:ext uri="{FF2B5EF4-FFF2-40B4-BE49-F238E27FC236}">
                        <a16:creationId xmlns:a16="http://schemas.microsoft.com/office/drawing/2014/main" id="{63C054B3-3F6C-4E4B-9490-F29A2966B4FB}"/>
                      </a:ext>
                    </a:extLst>
                  </p:cNvPr>
                  <p:cNvSpPr/>
                  <p:nvPr/>
                </p:nvSpPr>
                <p:spPr>
                  <a:xfrm>
                    <a:off x="8352251" y="3359415"/>
                    <a:ext cx="2546959" cy="786009"/>
                  </a:xfrm>
                  <a:prstGeom prst="rect">
                    <a:avLst/>
                  </a:prstGeom>
                  <a:solidFill>
                    <a:srgbClr val="FFFFCC"/>
                  </a:solidFill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lIns="91440" tIns="45720" rIns="91440" bIns="45720" rtlCol="0" anchor="ctr"/>
                  <a:lstStyle/>
                  <a:p>
                    <a:pPr algn="ctr"/>
                    <a:r>
                      <a:rPr lang="hr-HR" sz="1600" dirty="0">
                        <a:solidFill>
                          <a:srgbClr val="C00000"/>
                        </a:solidFill>
                        <a:latin typeface="Arial"/>
                        <a:cs typeface="Arial"/>
                      </a:rPr>
                      <a:t>ARITMETIČKO-LOGIČKA JEDINICA</a:t>
                    </a:r>
                  </a:p>
                </p:txBody>
              </p:sp>
              <p:sp>
                <p:nvSpPr>
                  <p:cNvPr id="8" name="Pravokutnik 7">
                    <a:extLst>
                      <a:ext uri="{FF2B5EF4-FFF2-40B4-BE49-F238E27FC236}">
                        <a16:creationId xmlns:a16="http://schemas.microsoft.com/office/drawing/2014/main" id="{D0DAD598-2B33-4FFC-8D56-B7DCDB92D500}"/>
                      </a:ext>
                    </a:extLst>
                  </p:cNvPr>
                  <p:cNvSpPr/>
                  <p:nvPr/>
                </p:nvSpPr>
                <p:spPr>
                  <a:xfrm>
                    <a:off x="8352251" y="4280955"/>
                    <a:ext cx="2546959" cy="786009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hr-HR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UPRAVLJAČKA JEDINICA</a:t>
                    </a:r>
                  </a:p>
                </p:txBody>
              </p:sp>
              <p:sp>
                <p:nvSpPr>
                  <p:cNvPr id="10" name="TekstniOkvir 9">
                    <a:extLst>
                      <a:ext uri="{FF2B5EF4-FFF2-40B4-BE49-F238E27FC236}">
                        <a16:creationId xmlns:a16="http://schemas.microsoft.com/office/drawing/2014/main" id="{6C75C5EA-74E2-4CD7-9A53-013B068FFA6F}"/>
                      </a:ext>
                    </a:extLst>
                  </p:cNvPr>
                  <p:cNvSpPr txBox="1"/>
                  <p:nvPr/>
                </p:nvSpPr>
                <p:spPr>
                  <a:xfrm>
                    <a:off x="8295519" y="2855010"/>
                    <a:ext cx="2546959" cy="36415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hr-HR" sz="1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PROCESOR (CPU)</a:t>
                    </a:r>
                  </a:p>
                </p:txBody>
              </p:sp>
            </p:grpSp>
          </p:grpSp>
          <p:sp>
            <p:nvSpPr>
              <p:cNvPr id="14" name="TekstniOkvir 13">
                <a:extLst>
                  <a:ext uri="{FF2B5EF4-FFF2-40B4-BE49-F238E27FC236}">
                    <a16:creationId xmlns:a16="http://schemas.microsoft.com/office/drawing/2014/main" id="{4642412C-712B-45DD-B109-E04F578ED838}"/>
                  </a:ext>
                </a:extLst>
              </p:cNvPr>
              <p:cNvSpPr txBox="1"/>
              <p:nvPr/>
            </p:nvSpPr>
            <p:spPr>
              <a:xfrm>
                <a:off x="3720230" y="1177447"/>
                <a:ext cx="414611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hr-HR" sz="24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SREDIŠNJA JEDINICA</a:t>
                </a:r>
              </a:p>
            </p:txBody>
          </p:sp>
        </p:grpSp>
        <p:sp>
          <p:nvSpPr>
            <p:cNvPr id="16" name="Pravokutnik: zaobljeni kutovi 15">
              <a:extLst>
                <a:ext uri="{FF2B5EF4-FFF2-40B4-BE49-F238E27FC236}">
                  <a16:creationId xmlns:a16="http://schemas.microsoft.com/office/drawing/2014/main" id="{1D48F00F-D356-4E19-BC49-4EE9EEFD7CFB}"/>
                </a:ext>
              </a:extLst>
            </p:cNvPr>
            <p:cNvSpPr/>
            <p:nvPr/>
          </p:nvSpPr>
          <p:spPr>
            <a:xfrm rot="5400000">
              <a:off x="1136448" y="1951672"/>
              <a:ext cx="914232" cy="1826084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vert270" rtlCol="0" anchor="ctr"/>
            <a:lstStyle/>
            <a:p>
              <a:pPr algn="ctr"/>
              <a:r>
                <a:rPr lang="hr-HR" dirty="0"/>
                <a:t>ULAZNI UREĐAJI</a:t>
              </a:r>
            </a:p>
          </p:txBody>
        </p:sp>
        <p:sp>
          <p:nvSpPr>
            <p:cNvPr id="18" name="Pravokutnik: zaobljeni kutovi 17">
              <a:extLst>
                <a:ext uri="{FF2B5EF4-FFF2-40B4-BE49-F238E27FC236}">
                  <a16:creationId xmlns:a16="http://schemas.microsoft.com/office/drawing/2014/main" id="{B730557A-0165-46B9-AC9D-319EC2C2C2FB}"/>
                </a:ext>
              </a:extLst>
            </p:cNvPr>
            <p:cNvSpPr/>
            <p:nvPr/>
          </p:nvSpPr>
          <p:spPr>
            <a:xfrm rot="5400000">
              <a:off x="5569550" y="4399208"/>
              <a:ext cx="532308" cy="2482536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vert270" rtlCol="0" anchor="ctr"/>
            <a:lstStyle/>
            <a:p>
              <a:pPr algn="ctr"/>
              <a:r>
                <a:rPr lang="hr-HR" dirty="0"/>
                <a:t>VANJSKE MEMORIJE</a:t>
              </a:r>
            </a:p>
          </p:txBody>
        </p:sp>
        <p:sp>
          <p:nvSpPr>
            <p:cNvPr id="19" name="Pravokutnik: zaobljeni kutovi 18">
              <a:extLst>
                <a:ext uri="{FF2B5EF4-FFF2-40B4-BE49-F238E27FC236}">
                  <a16:creationId xmlns:a16="http://schemas.microsoft.com/office/drawing/2014/main" id="{8AD06791-E070-4508-B163-5DC660C4146C}"/>
                </a:ext>
              </a:extLst>
            </p:cNvPr>
            <p:cNvSpPr/>
            <p:nvPr/>
          </p:nvSpPr>
          <p:spPr>
            <a:xfrm rot="5400000">
              <a:off x="9687608" y="1820232"/>
              <a:ext cx="914232" cy="1876188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vert270" rtlCol="0" anchor="ctr"/>
            <a:lstStyle/>
            <a:p>
              <a:pPr algn="ctr"/>
              <a:r>
                <a:rPr lang="hr-HR" dirty="0"/>
                <a:t>IZLAZNI UREĐAJI</a:t>
              </a:r>
            </a:p>
          </p:txBody>
        </p:sp>
        <p:sp>
          <p:nvSpPr>
            <p:cNvPr id="20" name="Strelica: desno 19">
              <a:extLst>
                <a:ext uri="{FF2B5EF4-FFF2-40B4-BE49-F238E27FC236}">
                  <a16:creationId xmlns:a16="http://schemas.microsoft.com/office/drawing/2014/main" id="{D4207AB3-C3DD-486B-A93F-20A0D7D31D34}"/>
                </a:ext>
              </a:extLst>
            </p:cNvPr>
            <p:cNvSpPr/>
            <p:nvPr/>
          </p:nvSpPr>
          <p:spPr>
            <a:xfrm>
              <a:off x="2664651" y="2728244"/>
              <a:ext cx="573257" cy="300625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1" name="Strelica: desno 20">
              <a:extLst>
                <a:ext uri="{FF2B5EF4-FFF2-40B4-BE49-F238E27FC236}">
                  <a16:creationId xmlns:a16="http://schemas.microsoft.com/office/drawing/2014/main" id="{2224B1F0-8632-44F8-AEBB-3413483993E6}"/>
                </a:ext>
              </a:extLst>
            </p:cNvPr>
            <p:cNvSpPr/>
            <p:nvPr/>
          </p:nvSpPr>
          <p:spPr>
            <a:xfrm>
              <a:off x="8521224" y="2758326"/>
              <a:ext cx="573257" cy="300625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2" name="Strelica: desno 21">
              <a:extLst>
                <a:ext uri="{FF2B5EF4-FFF2-40B4-BE49-F238E27FC236}">
                  <a16:creationId xmlns:a16="http://schemas.microsoft.com/office/drawing/2014/main" id="{C765C8C2-5CB0-43AB-A80D-6B312D694806}"/>
                </a:ext>
              </a:extLst>
            </p:cNvPr>
            <p:cNvSpPr/>
            <p:nvPr/>
          </p:nvSpPr>
          <p:spPr>
            <a:xfrm rot="5400000">
              <a:off x="6129606" y="4975781"/>
              <a:ext cx="508986" cy="300625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3" name="Strelica: desno 22">
              <a:extLst>
                <a:ext uri="{FF2B5EF4-FFF2-40B4-BE49-F238E27FC236}">
                  <a16:creationId xmlns:a16="http://schemas.microsoft.com/office/drawing/2014/main" id="{48272BF9-416F-4463-8A1A-FB3AA8BDE77F}"/>
                </a:ext>
              </a:extLst>
            </p:cNvPr>
            <p:cNvSpPr/>
            <p:nvPr/>
          </p:nvSpPr>
          <p:spPr>
            <a:xfrm rot="16200000">
              <a:off x="4851468" y="4945510"/>
              <a:ext cx="508986" cy="300625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sp>
        <p:nvSpPr>
          <p:cNvPr id="24" name="TekstniOkvir 23">
            <a:extLst>
              <a:ext uri="{FF2B5EF4-FFF2-40B4-BE49-F238E27FC236}">
                <a16:creationId xmlns:a16="http://schemas.microsoft.com/office/drawing/2014/main" id="{576DE882-1662-41B2-88EF-00401DDEAF9D}"/>
              </a:ext>
            </a:extLst>
          </p:cNvPr>
          <p:cNvSpPr txBox="1"/>
          <p:nvPr/>
        </p:nvSpPr>
        <p:spPr>
          <a:xfrm>
            <a:off x="3757808" y="713984"/>
            <a:ext cx="41210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4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UVOD</a:t>
            </a:r>
          </a:p>
        </p:txBody>
      </p:sp>
    </p:spTree>
    <p:extLst>
      <p:ext uri="{BB962C8B-B14F-4D97-AF65-F5344CB8AC3E}">
        <p14:creationId xmlns:p14="http://schemas.microsoft.com/office/powerpoint/2010/main" val="592852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754"/>
    </mc:Choice>
    <mc:Fallback xmlns="">
      <p:transition spd="slow" advTm="51754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avokutnik 2">
            <a:extLst>
              <a:ext uri="{FF2B5EF4-FFF2-40B4-BE49-F238E27FC236}">
                <a16:creationId xmlns:a16="http://schemas.microsoft.com/office/drawing/2014/main" id="{D789BEDF-8A8B-452B-9CB5-C1F20B2F1209}"/>
              </a:ext>
            </a:extLst>
          </p:cNvPr>
          <p:cNvSpPr/>
          <p:nvPr/>
        </p:nvSpPr>
        <p:spPr>
          <a:xfrm>
            <a:off x="1611263" y="4480777"/>
            <a:ext cx="531908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http://bit.ly/zadatak321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F183F5DD-F77E-4C6B-9034-65FF8237D9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1884" y="3122438"/>
            <a:ext cx="3424564" cy="3424564"/>
          </a:xfrm>
          <a:prstGeom prst="rect">
            <a:avLst/>
          </a:prstGeom>
        </p:spPr>
      </p:pic>
      <p:sp>
        <p:nvSpPr>
          <p:cNvPr id="4" name="Pravokutnik 3">
            <a:extLst>
              <a:ext uri="{FF2B5EF4-FFF2-40B4-BE49-F238E27FC236}">
                <a16:creationId xmlns:a16="http://schemas.microsoft.com/office/drawing/2014/main" id="{5AF8F03D-1815-4EFA-80EC-D330E70EB5DB}"/>
              </a:ext>
            </a:extLst>
          </p:cNvPr>
          <p:cNvSpPr/>
          <p:nvPr/>
        </p:nvSpPr>
        <p:spPr>
          <a:xfrm>
            <a:off x="1205552" y="736684"/>
            <a:ext cx="1041243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latin typeface="Arial" panose="020B0604020202020204" pitchFamily="34" charset="0"/>
                <a:cs typeface="Arial" panose="020B0604020202020204" pitchFamily="34" charset="0"/>
              </a:rPr>
              <a:t>Odradite kratku aktivnost  u kojoj trebate pravilno rasporediti sličice vanjskih uređaja u odgovarajuću grupu. Pripadaju li oni ulaznim ili izlaznim uređajima. Dobro pazite,  jedan je istovremeno i ulazni i izlazni uređaj. Aktivnosti pristupite upisom poveznice koja je kombinacija malih slova i brojeva i  glasi:  ili skenirajte prikazani </a:t>
            </a:r>
            <a:r>
              <a:rPr lang="hr-HR" sz="2800" dirty="0" err="1">
                <a:latin typeface="Arial" panose="020B0604020202020204" pitchFamily="34" charset="0"/>
                <a:cs typeface="Arial" panose="020B0604020202020204" pitchFamily="34" charset="0"/>
              </a:rPr>
              <a:t>qr</a:t>
            </a:r>
            <a:r>
              <a:rPr lang="hr-HR" sz="2800" dirty="0">
                <a:latin typeface="Arial" panose="020B0604020202020204" pitchFamily="34" charset="0"/>
                <a:cs typeface="Arial" panose="020B0604020202020204" pitchFamily="34" charset="0"/>
              </a:rPr>
              <a:t> kod.</a:t>
            </a:r>
          </a:p>
        </p:txBody>
      </p:sp>
    </p:spTree>
    <p:extLst>
      <p:ext uri="{BB962C8B-B14F-4D97-AF65-F5344CB8AC3E}">
        <p14:creationId xmlns:p14="http://schemas.microsoft.com/office/powerpoint/2010/main" val="3843315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9273"/>
    </mc:Choice>
    <mc:Fallback xmlns="">
      <p:transition spd="slow" advTm="59273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upa 38">
            <a:extLst>
              <a:ext uri="{FF2B5EF4-FFF2-40B4-BE49-F238E27FC236}">
                <a16:creationId xmlns:a16="http://schemas.microsoft.com/office/drawing/2014/main" id="{2C387E21-089C-4F5F-AD20-A1FC5066CE02}"/>
              </a:ext>
            </a:extLst>
          </p:cNvPr>
          <p:cNvGrpSpPr/>
          <p:nvPr/>
        </p:nvGrpSpPr>
        <p:grpSpPr>
          <a:xfrm>
            <a:off x="7252570" y="2304790"/>
            <a:ext cx="4597051" cy="3077666"/>
            <a:chOff x="7102258" y="1440493"/>
            <a:chExt cx="4527791" cy="3370162"/>
          </a:xfrm>
        </p:grpSpPr>
        <p:sp>
          <p:nvSpPr>
            <p:cNvPr id="7" name="Pravokutnik 6">
              <a:extLst>
                <a:ext uri="{FF2B5EF4-FFF2-40B4-BE49-F238E27FC236}">
                  <a16:creationId xmlns:a16="http://schemas.microsoft.com/office/drawing/2014/main" id="{EB89EC8C-D196-400C-B021-78FEB2E6D481}"/>
                </a:ext>
              </a:extLst>
            </p:cNvPr>
            <p:cNvSpPr/>
            <p:nvPr/>
          </p:nvSpPr>
          <p:spPr>
            <a:xfrm>
              <a:off x="7412649" y="3429000"/>
              <a:ext cx="4217400" cy="830997"/>
            </a:xfrm>
            <a:prstGeom prst="rect">
              <a:avLst/>
            </a:prstGeom>
            <a:ln w="28575"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hr-HR" sz="4800" dirty="0">
                  <a:latin typeface="Arial" panose="020B0604020202020204" pitchFamily="34" charset="0"/>
                  <a:cs typeface="Arial" panose="020B0604020202020204" pitchFamily="34" charset="0"/>
                </a:rPr>
                <a:t>1 0 1 1 0 1 1 0</a:t>
              </a:r>
            </a:p>
          </p:txBody>
        </p:sp>
        <p:grpSp>
          <p:nvGrpSpPr>
            <p:cNvPr id="14" name="Grupa 13">
              <a:extLst>
                <a:ext uri="{FF2B5EF4-FFF2-40B4-BE49-F238E27FC236}">
                  <a16:creationId xmlns:a16="http://schemas.microsoft.com/office/drawing/2014/main" id="{7259C4F8-24D3-43A8-A3DC-EDFA1C25A520}"/>
                </a:ext>
              </a:extLst>
            </p:cNvPr>
            <p:cNvGrpSpPr/>
            <p:nvPr/>
          </p:nvGrpSpPr>
          <p:grpSpPr>
            <a:xfrm>
              <a:off x="7102258" y="2893502"/>
              <a:ext cx="1196303" cy="335070"/>
              <a:chOff x="7456858" y="3118981"/>
              <a:chExt cx="1054645" cy="310019"/>
            </a:xfrm>
          </p:grpSpPr>
          <p:cxnSp>
            <p:nvCxnSpPr>
              <p:cNvPr id="6" name="Poveznik: kutno 5">
                <a:extLst>
                  <a:ext uri="{FF2B5EF4-FFF2-40B4-BE49-F238E27FC236}">
                    <a16:creationId xmlns:a16="http://schemas.microsoft.com/office/drawing/2014/main" id="{4EE1A3B7-E3F0-4232-B520-6CA7BB16670B}"/>
                  </a:ext>
                </a:extLst>
              </p:cNvPr>
              <p:cNvCxnSpPr/>
              <p:nvPr/>
            </p:nvCxnSpPr>
            <p:spPr>
              <a:xfrm flipV="1">
                <a:off x="7456858" y="3118981"/>
                <a:ext cx="547274" cy="310019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Poveznik: kutno 7">
                <a:extLst>
                  <a:ext uri="{FF2B5EF4-FFF2-40B4-BE49-F238E27FC236}">
                    <a16:creationId xmlns:a16="http://schemas.microsoft.com/office/drawing/2014/main" id="{952EE91A-0C13-411E-9A59-07036806521F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7910255" y="3118981"/>
                <a:ext cx="601248" cy="310019"/>
              </a:xfrm>
              <a:prstGeom prst="bentConnector3">
                <a:avLst>
                  <a:gd name="adj1" fmla="val 50000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" name="Poveznik: kutno 15">
              <a:extLst>
                <a:ext uri="{FF2B5EF4-FFF2-40B4-BE49-F238E27FC236}">
                  <a16:creationId xmlns:a16="http://schemas.microsoft.com/office/drawing/2014/main" id="{2C144BDF-2952-478E-BC17-1C70EEA749B7}"/>
                </a:ext>
              </a:extLst>
            </p:cNvPr>
            <p:cNvCxnSpPr/>
            <p:nvPr/>
          </p:nvCxnSpPr>
          <p:spPr>
            <a:xfrm flipV="1">
              <a:off x="8298561" y="2918564"/>
              <a:ext cx="547274" cy="310019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avni poveznik 19">
              <a:extLst>
                <a:ext uri="{FF2B5EF4-FFF2-40B4-BE49-F238E27FC236}">
                  <a16:creationId xmlns:a16="http://schemas.microsoft.com/office/drawing/2014/main" id="{34D2BA47-856E-4866-B540-FEBAF34FAFFB}"/>
                </a:ext>
              </a:extLst>
            </p:cNvPr>
            <p:cNvCxnSpPr/>
            <p:nvPr/>
          </p:nvCxnSpPr>
          <p:spPr>
            <a:xfrm>
              <a:off x="8845835" y="2918564"/>
              <a:ext cx="46100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oveznik: kutno 21">
              <a:extLst>
                <a:ext uri="{FF2B5EF4-FFF2-40B4-BE49-F238E27FC236}">
                  <a16:creationId xmlns:a16="http://schemas.microsoft.com/office/drawing/2014/main" id="{0131CDB3-FBE1-4456-8C08-48FD32C6068C}"/>
                </a:ext>
              </a:extLst>
            </p:cNvPr>
            <p:cNvCxnSpPr/>
            <p:nvPr/>
          </p:nvCxnSpPr>
          <p:spPr>
            <a:xfrm>
              <a:off x="9221092" y="2918564"/>
              <a:ext cx="688931" cy="335071"/>
            </a:xfrm>
            <a:prstGeom prst="bentConnector3">
              <a:avLst>
                <a:gd name="adj1" fmla="val 50001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Poveznik: kutno 27">
              <a:extLst>
                <a:ext uri="{FF2B5EF4-FFF2-40B4-BE49-F238E27FC236}">
                  <a16:creationId xmlns:a16="http://schemas.microsoft.com/office/drawing/2014/main" id="{D949FC64-699C-4268-895E-14160AFCD3FB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9789092" y="2918561"/>
              <a:ext cx="781074" cy="335073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oveznik: kutno 31">
              <a:extLst>
                <a:ext uri="{FF2B5EF4-FFF2-40B4-BE49-F238E27FC236}">
                  <a16:creationId xmlns:a16="http://schemas.microsoft.com/office/drawing/2014/main" id="{A4158E2B-4154-49A8-83EC-85723E1F48D2}"/>
                </a:ext>
              </a:extLst>
            </p:cNvPr>
            <p:cNvCxnSpPr>
              <a:cxnSpLocks/>
            </p:cNvCxnSpPr>
            <p:nvPr/>
          </p:nvCxnSpPr>
          <p:spPr>
            <a:xfrm>
              <a:off x="10577792" y="2918559"/>
              <a:ext cx="910207" cy="310017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kstniOkvir 34">
              <a:extLst>
                <a:ext uri="{FF2B5EF4-FFF2-40B4-BE49-F238E27FC236}">
                  <a16:creationId xmlns:a16="http://schemas.microsoft.com/office/drawing/2014/main" id="{B6A5346D-E26B-4F6E-8EB1-A292C99A047C}"/>
                </a:ext>
              </a:extLst>
            </p:cNvPr>
            <p:cNvSpPr txBox="1"/>
            <p:nvPr/>
          </p:nvSpPr>
          <p:spPr>
            <a:xfrm>
              <a:off x="7616554" y="2320401"/>
              <a:ext cx="3639263" cy="404433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hr-HR" b="1" dirty="0">
                  <a:latin typeface="Arial"/>
                  <a:cs typeface="Arial"/>
                </a:rPr>
                <a:t>analogni zapis (stanje napona)</a:t>
              </a:r>
            </a:p>
          </p:txBody>
        </p:sp>
        <p:sp>
          <p:nvSpPr>
            <p:cNvPr id="36" name="TekstniOkvir 35">
              <a:extLst>
                <a:ext uri="{FF2B5EF4-FFF2-40B4-BE49-F238E27FC236}">
                  <a16:creationId xmlns:a16="http://schemas.microsoft.com/office/drawing/2014/main" id="{22E288AD-D2DB-4463-8BCE-C7EA10A2647F}"/>
                </a:ext>
              </a:extLst>
            </p:cNvPr>
            <p:cNvSpPr txBox="1"/>
            <p:nvPr/>
          </p:nvSpPr>
          <p:spPr>
            <a:xfrm>
              <a:off x="8298561" y="4406222"/>
              <a:ext cx="2242159" cy="404433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hr-HR" b="1" dirty="0">
                  <a:latin typeface="Arial"/>
                  <a:cs typeface="Arial"/>
                </a:rPr>
                <a:t>digitalni zapis</a:t>
              </a:r>
            </a:p>
          </p:txBody>
        </p:sp>
        <p:sp>
          <p:nvSpPr>
            <p:cNvPr id="37" name="Strelica: desno 36">
              <a:extLst>
                <a:ext uri="{FF2B5EF4-FFF2-40B4-BE49-F238E27FC236}">
                  <a16:creationId xmlns:a16="http://schemas.microsoft.com/office/drawing/2014/main" id="{4F37F9AF-95DA-4589-82C9-107D6467FF03}"/>
                </a:ext>
              </a:extLst>
            </p:cNvPr>
            <p:cNvSpPr/>
            <p:nvPr/>
          </p:nvSpPr>
          <p:spPr>
            <a:xfrm>
              <a:off x="8027746" y="1440493"/>
              <a:ext cx="2844846" cy="532967"/>
            </a:xfrm>
            <a:prstGeom prst="rightArrow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1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1">
                    <a:lumMod val="60000"/>
                    <a:lumOff val="40000"/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 dirty="0"/>
            </a:p>
          </p:txBody>
        </p:sp>
      </p:grpSp>
      <p:sp>
        <p:nvSpPr>
          <p:cNvPr id="40" name="TekstniOkvir 39">
            <a:extLst>
              <a:ext uri="{FF2B5EF4-FFF2-40B4-BE49-F238E27FC236}">
                <a16:creationId xmlns:a16="http://schemas.microsoft.com/office/drawing/2014/main" id="{1C7B54B7-60B1-482A-852D-390FC923FAE5}"/>
              </a:ext>
            </a:extLst>
          </p:cNvPr>
          <p:cNvSpPr txBox="1"/>
          <p:nvPr/>
        </p:nvSpPr>
        <p:spPr>
          <a:xfrm>
            <a:off x="315238" y="650569"/>
            <a:ext cx="115615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Prijenos podataka između središnje jedinice i vanjskih uređaja</a:t>
            </a:r>
          </a:p>
        </p:txBody>
      </p:sp>
      <p:grpSp>
        <p:nvGrpSpPr>
          <p:cNvPr id="4" name="Grupa 3">
            <a:extLst>
              <a:ext uri="{FF2B5EF4-FFF2-40B4-BE49-F238E27FC236}">
                <a16:creationId xmlns:a16="http://schemas.microsoft.com/office/drawing/2014/main" id="{492AAEC6-2DEC-4839-A124-8AB11732F303}"/>
              </a:ext>
            </a:extLst>
          </p:cNvPr>
          <p:cNvGrpSpPr/>
          <p:nvPr/>
        </p:nvGrpSpPr>
        <p:grpSpPr>
          <a:xfrm>
            <a:off x="593083" y="1850898"/>
            <a:ext cx="6205973" cy="3582444"/>
            <a:chOff x="593083" y="1850898"/>
            <a:chExt cx="6205973" cy="3582444"/>
          </a:xfrm>
        </p:grpSpPr>
        <p:pic>
          <p:nvPicPr>
            <p:cNvPr id="3" name="Slika 2">
              <a:extLst>
                <a:ext uri="{FF2B5EF4-FFF2-40B4-BE49-F238E27FC236}">
                  <a16:creationId xmlns:a16="http://schemas.microsoft.com/office/drawing/2014/main" id="{07E6D3FF-32AA-4DF0-BB2A-43F4A90887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93083" y="1850898"/>
              <a:ext cx="6205973" cy="3582444"/>
            </a:xfrm>
            <a:prstGeom prst="rect">
              <a:avLst/>
            </a:prstGeom>
            <a:ln w="9525">
              <a:solidFill>
                <a:schemeClr val="tx1"/>
              </a:solidFill>
            </a:ln>
          </p:spPr>
        </p:pic>
        <p:sp>
          <p:nvSpPr>
            <p:cNvPr id="44" name="Pravokutnik: zaobljeni kutovi 43">
              <a:extLst>
                <a:ext uri="{FF2B5EF4-FFF2-40B4-BE49-F238E27FC236}">
                  <a16:creationId xmlns:a16="http://schemas.microsoft.com/office/drawing/2014/main" id="{E7A15373-58E9-4CF4-9F2A-11057AF3AD0F}"/>
                </a:ext>
              </a:extLst>
            </p:cNvPr>
            <p:cNvSpPr/>
            <p:nvPr/>
          </p:nvSpPr>
          <p:spPr>
            <a:xfrm rot="5400000">
              <a:off x="747478" y="2400915"/>
              <a:ext cx="776613" cy="1085404"/>
            </a:xfrm>
            <a:prstGeom prst="roundRect">
              <a:avLst/>
            </a:prstGeom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vert270" rtlCol="0" anchor="ctr"/>
            <a:lstStyle/>
            <a:p>
              <a:pPr algn="ctr"/>
              <a:r>
                <a:rPr lang="hr-HR" sz="1400" dirty="0">
                  <a:latin typeface="Arial" panose="020B0604020202020204" pitchFamily="34" charset="0"/>
                  <a:cs typeface="Arial" panose="020B0604020202020204" pitchFamily="34" charset="0"/>
                </a:rPr>
                <a:t>ULAZNI UREĐAJI</a:t>
              </a:r>
            </a:p>
          </p:txBody>
        </p:sp>
        <p:sp>
          <p:nvSpPr>
            <p:cNvPr id="46" name="Pravokutnik: zaobljeni kutovi 45">
              <a:extLst>
                <a:ext uri="{FF2B5EF4-FFF2-40B4-BE49-F238E27FC236}">
                  <a16:creationId xmlns:a16="http://schemas.microsoft.com/office/drawing/2014/main" id="{0E7265E5-ADC4-441F-A26C-305E741AF797}"/>
                </a:ext>
              </a:extLst>
            </p:cNvPr>
            <p:cNvSpPr/>
            <p:nvPr/>
          </p:nvSpPr>
          <p:spPr>
            <a:xfrm rot="5400000">
              <a:off x="5813184" y="2291444"/>
              <a:ext cx="776613" cy="1085404"/>
            </a:xfrm>
            <a:prstGeom prst="roundRect">
              <a:avLst/>
            </a:prstGeom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vert270" rtlCol="0" anchor="ctr"/>
            <a:lstStyle/>
            <a:p>
              <a:pPr algn="ctr"/>
              <a:r>
                <a:rPr lang="hr-HR" sz="1400" dirty="0">
                  <a:latin typeface="Arial" panose="020B0604020202020204" pitchFamily="34" charset="0"/>
                  <a:cs typeface="Arial" panose="020B0604020202020204" pitchFamily="34" charset="0"/>
                </a:rPr>
                <a:t>IZLAZNI UREĐAJI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41452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4462"/>
    </mc:Choice>
    <mc:Fallback xmlns="">
      <p:transition spd="slow" advTm="104462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>
            <a:extLst>
              <a:ext uri="{FF2B5EF4-FFF2-40B4-BE49-F238E27FC236}">
                <a16:creationId xmlns:a16="http://schemas.microsoft.com/office/drawing/2014/main" id="{F111A256-4FCB-466F-B2EA-505A3C5D33DE}"/>
              </a:ext>
            </a:extLst>
          </p:cNvPr>
          <p:cNvSpPr txBox="1"/>
          <p:nvPr/>
        </p:nvSpPr>
        <p:spPr>
          <a:xfrm>
            <a:off x="1161251" y="934969"/>
            <a:ext cx="95573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4000" dirty="0">
                <a:latin typeface="Arial" panose="020B0604020202020204" pitchFamily="34" charset="0"/>
                <a:cs typeface="Arial" panose="020B0604020202020204" pitchFamily="34" charset="0"/>
              </a:rPr>
              <a:t>SLIJEDNI ILI SERIJSKI PRIJENOS PODATAKA</a:t>
            </a:r>
          </a:p>
        </p:txBody>
      </p:sp>
      <p:cxnSp>
        <p:nvCxnSpPr>
          <p:cNvPr id="39" name="Ravni poveznik 38">
            <a:extLst>
              <a:ext uri="{FF2B5EF4-FFF2-40B4-BE49-F238E27FC236}">
                <a16:creationId xmlns:a16="http://schemas.microsoft.com/office/drawing/2014/main" id="{6D2F0D8D-664E-48C8-BE2A-B1EFD9A98462}"/>
              </a:ext>
            </a:extLst>
          </p:cNvPr>
          <p:cNvCxnSpPr>
            <a:cxnSpLocks/>
          </p:cNvCxnSpPr>
          <p:nvPr/>
        </p:nvCxnSpPr>
        <p:spPr>
          <a:xfrm>
            <a:off x="5018862" y="4047168"/>
            <a:ext cx="3575315" cy="0"/>
          </a:xfrm>
          <a:prstGeom prst="line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69" name="Grupa 68">
            <a:extLst>
              <a:ext uri="{FF2B5EF4-FFF2-40B4-BE49-F238E27FC236}">
                <a16:creationId xmlns:a16="http://schemas.microsoft.com/office/drawing/2014/main" id="{D176BA1F-FEF0-4260-A05F-8A7C491541F6}"/>
              </a:ext>
            </a:extLst>
          </p:cNvPr>
          <p:cNvGrpSpPr/>
          <p:nvPr/>
        </p:nvGrpSpPr>
        <p:grpSpPr>
          <a:xfrm>
            <a:off x="4953331" y="2719001"/>
            <a:ext cx="3357299" cy="2390208"/>
            <a:chOff x="7102258" y="1381550"/>
            <a:chExt cx="4385741" cy="3717904"/>
          </a:xfrm>
        </p:grpSpPr>
        <p:sp>
          <p:nvSpPr>
            <p:cNvPr id="70" name="Pravokutnik 69">
              <a:extLst>
                <a:ext uri="{FF2B5EF4-FFF2-40B4-BE49-F238E27FC236}">
                  <a16:creationId xmlns:a16="http://schemas.microsoft.com/office/drawing/2014/main" id="{36770E25-C37D-48DF-A497-B69921B2EE92}"/>
                </a:ext>
              </a:extLst>
            </p:cNvPr>
            <p:cNvSpPr/>
            <p:nvPr/>
          </p:nvSpPr>
          <p:spPr>
            <a:xfrm>
              <a:off x="7234200" y="3719412"/>
              <a:ext cx="4217400" cy="830997"/>
            </a:xfrm>
            <a:prstGeom prst="rect">
              <a:avLst/>
            </a:prstGeom>
            <a:noFill/>
            <a:ln w="28575"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hr-HR" sz="2800" dirty="0">
                  <a:latin typeface="Arial" panose="020B0604020202020204" pitchFamily="34" charset="0"/>
                  <a:cs typeface="Arial" panose="020B0604020202020204" pitchFamily="34" charset="0"/>
                </a:rPr>
                <a:t>1 0 1 1 0 1 1 0</a:t>
              </a:r>
            </a:p>
          </p:txBody>
        </p:sp>
        <p:grpSp>
          <p:nvGrpSpPr>
            <p:cNvPr id="71" name="Grupa 70">
              <a:extLst>
                <a:ext uri="{FF2B5EF4-FFF2-40B4-BE49-F238E27FC236}">
                  <a16:creationId xmlns:a16="http://schemas.microsoft.com/office/drawing/2014/main" id="{42653A95-A240-462A-9CCC-88B2BB1BE813}"/>
                </a:ext>
              </a:extLst>
            </p:cNvPr>
            <p:cNvGrpSpPr/>
            <p:nvPr/>
          </p:nvGrpSpPr>
          <p:grpSpPr>
            <a:xfrm>
              <a:off x="7102258" y="2893502"/>
              <a:ext cx="1196303" cy="335070"/>
              <a:chOff x="7456858" y="3118981"/>
              <a:chExt cx="1054645" cy="310019"/>
            </a:xfrm>
          </p:grpSpPr>
          <p:cxnSp>
            <p:nvCxnSpPr>
              <p:cNvPr id="80" name="Poveznik: kutno 79">
                <a:extLst>
                  <a:ext uri="{FF2B5EF4-FFF2-40B4-BE49-F238E27FC236}">
                    <a16:creationId xmlns:a16="http://schemas.microsoft.com/office/drawing/2014/main" id="{E88184A6-D5D8-448D-9FCA-91F3ADEFEE5B}"/>
                  </a:ext>
                </a:extLst>
              </p:cNvPr>
              <p:cNvCxnSpPr/>
              <p:nvPr/>
            </p:nvCxnSpPr>
            <p:spPr>
              <a:xfrm flipV="1">
                <a:off x="7456858" y="3118981"/>
                <a:ext cx="547274" cy="310019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Poveznik: kutno 80">
                <a:extLst>
                  <a:ext uri="{FF2B5EF4-FFF2-40B4-BE49-F238E27FC236}">
                    <a16:creationId xmlns:a16="http://schemas.microsoft.com/office/drawing/2014/main" id="{4961963F-038B-4B8C-BEBA-F333798617D3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7910255" y="3118981"/>
                <a:ext cx="601248" cy="310019"/>
              </a:xfrm>
              <a:prstGeom prst="bentConnector3">
                <a:avLst>
                  <a:gd name="adj1" fmla="val 50000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2" name="Poveznik: kutno 71">
              <a:extLst>
                <a:ext uri="{FF2B5EF4-FFF2-40B4-BE49-F238E27FC236}">
                  <a16:creationId xmlns:a16="http://schemas.microsoft.com/office/drawing/2014/main" id="{8C651920-E166-4AC2-88CB-32B8B927E77A}"/>
                </a:ext>
              </a:extLst>
            </p:cNvPr>
            <p:cNvCxnSpPr/>
            <p:nvPr/>
          </p:nvCxnSpPr>
          <p:spPr>
            <a:xfrm flipV="1">
              <a:off x="8298561" y="2918564"/>
              <a:ext cx="547274" cy="310019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Ravni poveznik 72">
              <a:extLst>
                <a:ext uri="{FF2B5EF4-FFF2-40B4-BE49-F238E27FC236}">
                  <a16:creationId xmlns:a16="http://schemas.microsoft.com/office/drawing/2014/main" id="{7AB8AC7F-CAA5-4FD3-8378-16ED1229B1EF}"/>
                </a:ext>
              </a:extLst>
            </p:cNvPr>
            <p:cNvCxnSpPr/>
            <p:nvPr/>
          </p:nvCxnSpPr>
          <p:spPr>
            <a:xfrm>
              <a:off x="8845835" y="2918564"/>
              <a:ext cx="46100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Poveznik: kutno 73">
              <a:extLst>
                <a:ext uri="{FF2B5EF4-FFF2-40B4-BE49-F238E27FC236}">
                  <a16:creationId xmlns:a16="http://schemas.microsoft.com/office/drawing/2014/main" id="{ADC322A4-CE7D-4118-BDC4-DE16F05F5211}"/>
                </a:ext>
              </a:extLst>
            </p:cNvPr>
            <p:cNvCxnSpPr/>
            <p:nvPr/>
          </p:nvCxnSpPr>
          <p:spPr>
            <a:xfrm>
              <a:off x="9221092" y="2918564"/>
              <a:ext cx="688931" cy="335071"/>
            </a:xfrm>
            <a:prstGeom prst="bentConnector3">
              <a:avLst>
                <a:gd name="adj1" fmla="val 50001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Poveznik: kutno 74">
              <a:extLst>
                <a:ext uri="{FF2B5EF4-FFF2-40B4-BE49-F238E27FC236}">
                  <a16:creationId xmlns:a16="http://schemas.microsoft.com/office/drawing/2014/main" id="{D9A1EEAE-0695-49DA-A5C4-AE7BA55025C0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9789092" y="2918561"/>
              <a:ext cx="781074" cy="335073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Poveznik: kutno 75">
              <a:extLst>
                <a:ext uri="{FF2B5EF4-FFF2-40B4-BE49-F238E27FC236}">
                  <a16:creationId xmlns:a16="http://schemas.microsoft.com/office/drawing/2014/main" id="{563659CF-D444-4315-943E-37FA14881F6A}"/>
                </a:ext>
              </a:extLst>
            </p:cNvPr>
            <p:cNvCxnSpPr>
              <a:cxnSpLocks/>
            </p:cNvCxnSpPr>
            <p:nvPr/>
          </p:nvCxnSpPr>
          <p:spPr>
            <a:xfrm>
              <a:off x="10577792" y="2918559"/>
              <a:ext cx="910207" cy="310017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kstniOkvir 76">
              <a:extLst>
                <a:ext uri="{FF2B5EF4-FFF2-40B4-BE49-F238E27FC236}">
                  <a16:creationId xmlns:a16="http://schemas.microsoft.com/office/drawing/2014/main" id="{76D77E8A-592F-431F-8313-158AE72409B5}"/>
                </a:ext>
              </a:extLst>
            </p:cNvPr>
            <p:cNvSpPr txBox="1"/>
            <p:nvPr/>
          </p:nvSpPr>
          <p:spPr>
            <a:xfrm>
              <a:off x="7550636" y="1908848"/>
              <a:ext cx="3639263" cy="1005350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hr-HR" b="1" dirty="0">
                  <a:latin typeface="Arial"/>
                  <a:cs typeface="Arial"/>
                </a:rPr>
                <a:t>analogni zapis </a:t>
              </a:r>
              <a:br>
                <a:rPr lang="hr-HR" b="1" dirty="0">
                  <a:latin typeface="Arial"/>
                  <a:cs typeface="Arial"/>
                </a:rPr>
              </a:br>
              <a:r>
                <a:rPr lang="hr-HR" b="1" dirty="0">
                  <a:latin typeface="Arial"/>
                  <a:cs typeface="Arial"/>
                </a:rPr>
                <a:t>(stanje napona)</a:t>
              </a:r>
            </a:p>
          </p:txBody>
        </p:sp>
        <p:sp>
          <p:nvSpPr>
            <p:cNvPr id="78" name="TekstniOkvir 77">
              <a:extLst>
                <a:ext uri="{FF2B5EF4-FFF2-40B4-BE49-F238E27FC236}">
                  <a16:creationId xmlns:a16="http://schemas.microsoft.com/office/drawing/2014/main" id="{EDAA82ED-7886-4CA7-ADC9-27E267676085}"/>
                </a:ext>
              </a:extLst>
            </p:cNvPr>
            <p:cNvSpPr txBox="1"/>
            <p:nvPr/>
          </p:nvSpPr>
          <p:spPr>
            <a:xfrm>
              <a:off x="7892415" y="4524968"/>
              <a:ext cx="2698723" cy="574486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hr-HR" b="1" dirty="0">
                  <a:latin typeface="Arial"/>
                  <a:cs typeface="Arial"/>
                </a:rPr>
                <a:t>digitalni zapis</a:t>
              </a:r>
            </a:p>
          </p:txBody>
        </p:sp>
        <p:sp>
          <p:nvSpPr>
            <p:cNvPr id="79" name="Strelica: desno 78">
              <a:extLst>
                <a:ext uri="{FF2B5EF4-FFF2-40B4-BE49-F238E27FC236}">
                  <a16:creationId xmlns:a16="http://schemas.microsoft.com/office/drawing/2014/main" id="{CBDCE593-EDE2-4ED1-BB0C-6625A3FB5911}"/>
                </a:ext>
              </a:extLst>
            </p:cNvPr>
            <p:cNvSpPr/>
            <p:nvPr/>
          </p:nvSpPr>
          <p:spPr>
            <a:xfrm>
              <a:off x="7865892" y="1381550"/>
              <a:ext cx="2844846" cy="532967"/>
            </a:xfrm>
            <a:prstGeom prst="rightArrow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1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1">
                    <a:lumMod val="60000"/>
                    <a:lumOff val="40000"/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 dirty="0"/>
            </a:p>
          </p:txBody>
        </p:sp>
      </p:grpSp>
      <p:grpSp>
        <p:nvGrpSpPr>
          <p:cNvPr id="2" name="Grupa 1">
            <a:extLst>
              <a:ext uri="{FF2B5EF4-FFF2-40B4-BE49-F238E27FC236}">
                <a16:creationId xmlns:a16="http://schemas.microsoft.com/office/drawing/2014/main" id="{232A12B9-E50B-4442-91CC-CC1192D10C88}"/>
              </a:ext>
            </a:extLst>
          </p:cNvPr>
          <p:cNvGrpSpPr/>
          <p:nvPr/>
        </p:nvGrpSpPr>
        <p:grpSpPr>
          <a:xfrm>
            <a:off x="370363" y="2604821"/>
            <a:ext cx="11625820" cy="2987084"/>
            <a:chOff x="370363" y="2604821"/>
            <a:chExt cx="11625820" cy="2987084"/>
          </a:xfrm>
        </p:grpSpPr>
        <p:grpSp>
          <p:nvGrpSpPr>
            <p:cNvPr id="23" name="Grupa 22">
              <a:extLst>
                <a:ext uri="{FF2B5EF4-FFF2-40B4-BE49-F238E27FC236}">
                  <a16:creationId xmlns:a16="http://schemas.microsoft.com/office/drawing/2014/main" id="{2CCE6180-5C85-4C3A-999D-521D1FD8DC95}"/>
                </a:ext>
              </a:extLst>
            </p:cNvPr>
            <p:cNvGrpSpPr/>
            <p:nvPr/>
          </p:nvGrpSpPr>
          <p:grpSpPr>
            <a:xfrm>
              <a:off x="370363" y="3182257"/>
              <a:ext cx="2930893" cy="1554834"/>
              <a:chOff x="438757" y="2686395"/>
              <a:chExt cx="3223788" cy="1830945"/>
            </a:xfrm>
            <a:solidFill>
              <a:schemeClr val="accent1">
                <a:lumMod val="40000"/>
                <a:lumOff val="60000"/>
              </a:schemeClr>
            </a:solidFill>
          </p:grpSpPr>
          <p:sp>
            <p:nvSpPr>
              <p:cNvPr id="4" name="Pravokutnik 3">
                <a:extLst>
                  <a:ext uri="{FF2B5EF4-FFF2-40B4-BE49-F238E27FC236}">
                    <a16:creationId xmlns:a16="http://schemas.microsoft.com/office/drawing/2014/main" id="{0744A24A-F693-452D-BEE9-1A8B005F82CC}"/>
                  </a:ext>
                </a:extLst>
              </p:cNvPr>
              <p:cNvSpPr/>
              <p:nvPr/>
            </p:nvSpPr>
            <p:spPr>
              <a:xfrm>
                <a:off x="438757" y="2686395"/>
                <a:ext cx="3223788" cy="1830945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19" name="TekstniOkvir 18">
                <a:extLst>
                  <a:ext uri="{FF2B5EF4-FFF2-40B4-BE49-F238E27FC236}">
                    <a16:creationId xmlns:a16="http://schemas.microsoft.com/office/drawing/2014/main" id="{6BDC62BB-9A9E-4D13-A85F-8C65174718BA}"/>
                  </a:ext>
                </a:extLst>
              </p:cNvPr>
              <p:cNvSpPr txBox="1"/>
              <p:nvPr/>
            </p:nvSpPr>
            <p:spPr>
              <a:xfrm>
                <a:off x="1153935" y="3989567"/>
                <a:ext cx="2254593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hr-HR" dirty="0">
                    <a:latin typeface="Arial" panose="020B0604020202020204" pitchFamily="34" charset="0"/>
                    <a:cs typeface="Arial" panose="020B0604020202020204" pitchFamily="34" charset="0"/>
                  </a:rPr>
                  <a:t>registar 8 bita</a:t>
                </a:r>
              </a:p>
            </p:txBody>
          </p:sp>
          <p:sp>
            <p:nvSpPr>
              <p:cNvPr id="20" name="Pravokutnik 19">
                <a:extLst>
                  <a:ext uri="{FF2B5EF4-FFF2-40B4-BE49-F238E27FC236}">
                    <a16:creationId xmlns:a16="http://schemas.microsoft.com/office/drawing/2014/main" id="{A5CBA6A1-8E17-4FD2-B8C7-66242A92851A}"/>
                  </a:ext>
                </a:extLst>
              </p:cNvPr>
              <p:cNvSpPr/>
              <p:nvPr/>
            </p:nvSpPr>
            <p:spPr>
              <a:xfrm>
                <a:off x="516368" y="3339136"/>
                <a:ext cx="3068565" cy="584774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 algn="ctr"/>
                <a:r>
                  <a:rPr lang="hr-HR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1 0 1 1 0 1 1 0</a:t>
                </a:r>
              </a:p>
            </p:txBody>
          </p:sp>
          <p:sp>
            <p:nvSpPr>
              <p:cNvPr id="21" name="TekstniOkvir 20">
                <a:extLst>
                  <a:ext uri="{FF2B5EF4-FFF2-40B4-BE49-F238E27FC236}">
                    <a16:creationId xmlns:a16="http://schemas.microsoft.com/office/drawing/2014/main" id="{9280DB26-6F03-4DB5-85B8-6EDE83F958E2}"/>
                  </a:ext>
                </a:extLst>
              </p:cNvPr>
              <p:cNvSpPr txBox="1"/>
              <p:nvPr/>
            </p:nvSpPr>
            <p:spPr>
              <a:xfrm>
                <a:off x="811730" y="2826367"/>
                <a:ext cx="2292263" cy="40011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hr-HR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PROCESOR</a:t>
                </a:r>
              </a:p>
            </p:txBody>
          </p:sp>
        </p:grpSp>
        <p:sp>
          <p:nvSpPr>
            <p:cNvPr id="24" name="Pravokutnik 23">
              <a:extLst>
                <a:ext uri="{FF2B5EF4-FFF2-40B4-BE49-F238E27FC236}">
                  <a16:creationId xmlns:a16="http://schemas.microsoft.com/office/drawing/2014/main" id="{686679E2-206B-4B01-B571-7FD0B0F9C2B2}"/>
                </a:ext>
              </a:extLst>
            </p:cNvPr>
            <p:cNvSpPr/>
            <p:nvPr/>
          </p:nvSpPr>
          <p:spPr>
            <a:xfrm>
              <a:off x="3498338" y="2604821"/>
              <a:ext cx="1499004" cy="289995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 dirty="0"/>
            </a:p>
          </p:txBody>
        </p:sp>
        <p:sp>
          <p:nvSpPr>
            <p:cNvPr id="25" name="TekstniOkvir 24">
              <a:extLst>
                <a:ext uri="{FF2B5EF4-FFF2-40B4-BE49-F238E27FC236}">
                  <a16:creationId xmlns:a16="http://schemas.microsoft.com/office/drawing/2014/main" id="{B381708D-D246-41D7-81CC-7B16442B21FB}"/>
                </a:ext>
              </a:extLst>
            </p:cNvPr>
            <p:cNvSpPr txBox="1"/>
            <p:nvPr/>
          </p:nvSpPr>
          <p:spPr>
            <a:xfrm>
              <a:off x="3519432" y="2880852"/>
              <a:ext cx="1307462" cy="92333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lang="hr-HR" b="1" dirty="0">
                  <a:latin typeface="Arial" panose="020B0604020202020204" pitchFamily="34" charset="0"/>
                  <a:cs typeface="Arial" panose="020B0604020202020204" pitchFamily="34" charset="0"/>
                </a:rPr>
                <a:t>slijedni izlazni sklop</a:t>
              </a:r>
            </a:p>
          </p:txBody>
        </p:sp>
        <p:sp>
          <p:nvSpPr>
            <p:cNvPr id="26" name="Pravokutnik 25">
              <a:extLst>
                <a:ext uri="{FF2B5EF4-FFF2-40B4-BE49-F238E27FC236}">
                  <a16:creationId xmlns:a16="http://schemas.microsoft.com/office/drawing/2014/main" id="{7382B5DB-6E58-4A4C-8F05-711E35229845}"/>
                </a:ext>
              </a:extLst>
            </p:cNvPr>
            <p:cNvSpPr/>
            <p:nvPr/>
          </p:nvSpPr>
          <p:spPr>
            <a:xfrm>
              <a:off x="3516741" y="4644415"/>
              <a:ext cx="1307461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hr-HR" b="1" dirty="0">
                  <a:latin typeface="Arial" panose="020B0604020202020204" pitchFamily="34" charset="0"/>
                  <a:cs typeface="Arial" panose="020B0604020202020204" pitchFamily="34" charset="0"/>
                </a:rPr>
                <a:t>izlazni registar 1 bit</a:t>
              </a:r>
            </a:p>
          </p:txBody>
        </p:sp>
        <p:cxnSp>
          <p:nvCxnSpPr>
            <p:cNvPr id="28" name="Ravni poveznik 27">
              <a:extLst>
                <a:ext uri="{FF2B5EF4-FFF2-40B4-BE49-F238E27FC236}">
                  <a16:creationId xmlns:a16="http://schemas.microsoft.com/office/drawing/2014/main" id="{BD1DE471-868E-4777-B741-6BFDAC343746}"/>
                </a:ext>
              </a:extLst>
            </p:cNvPr>
            <p:cNvCxnSpPr>
              <a:cxnSpLocks/>
              <a:endCxn id="30" idx="1"/>
            </p:cNvCxnSpPr>
            <p:nvPr/>
          </p:nvCxnSpPr>
          <p:spPr>
            <a:xfrm>
              <a:off x="3280439" y="4038925"/>
              <a:ext cx="1243228" cy="8388"/>
            </a:xfrm>
            <a:prstGeom prst="line">
              <a:avLst/>
            </a:prstGeom>
            <a:ln w="57150">
              <a:headEnd type="none" w="med" len="med"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Pravokutnik 29">
              <a:extLst>
                <a:ext uri="{FF2B5EF4-FFF2-40B4-BE49-F238E27FC236}">
                  <a16:creationId xmlns:a16="http://schemas.microsoft.com/office/drawing/2014/main" id="{A5E66F19-3965-48E1-8E7E-EE3098F21CFB}"/>
                </a:ext>
              </a:extLst>
            </p:cNvPr>
            <p:cNvSpPr/>
            <p:nvPr/>
          </p:nvSpPr>
          <p:spPr>
            <a:xfrm>
              <a:off x="4523667" y="3825996"/>
              <a:ext cx="473675" cy="44263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hr-HR" sz="2000" dirty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</a:p>
          </p:txBody>
        </p:sp>
        <p:grpSp>
          <p:nvGrpSpPr>
            <p:cNvPr id="33" name="Grupa 32">
              <a:extLst>
                <a:ext uri="{FF2B5EF4-FFF2-40B4-BE49-F238E27FC236}">
                  <a16:creationId xmlns:a16="http://schemas.microsoft.com/office/drawing/2014/main" id="{6492A996-6659-433F-9B27-BC226A6A08F7}"/>
                </a:ext>
              </a:extLst>
            </p:cNvPr>
            <p:cNvGrpSpPr/>
            <p:nvPr/>
          </p:nvGrpSpPr>
          <p:grpSpPr>
            <a:xfrm>
              <a:off x="8136126" y="2691953"/>
              <a:ext cx="3860057" cy="2899952"/>
              <a:chOff x="438757" y="2686395"/>
              <a:chExt cx="3223788" cy="1830945"/>
            </a:xfrm>
            <a:solidFill>
              <a:srgbClr val="FFC000"/>
            </a:solidFill>
          </p:grpSpPr>
          <p:sp>
            <p:nvSpPr>
              <p:cNvPr id="34" name="Pravokutnik 33">
                <a:extLst>
                  <a:ext uri="{FF2B5EF4-FFF2-40B4-BE49-F238E27FC236}">
                    <a16:creationId xmlns:a16="http://schemas.microsoft.com/office/drawing/2014/main" id="{26C6113F-990D-4E49-83FD-487FC1969198}"/>
                  </a:ext>
                </a:extLst>
              </p:cNvPr>
              <p:cNvSpPr/>
              <p:nvPr/>
            </p:nvSpPr>
            <p:spPr>
              <a:xfrm>
                <a:off x="438757" y="2686395"/>
                <a:ext cx="3223788" cy="1830945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35" name="TekstniOkvir 34">
                <a:extLst>
                  <a:ext uri="{FF2B5EF4-FFF2-40B4-BE49-F238E27FC236}">
                    <a16:creationId xmlns:a16="http://schemas.microsoft.com/office/drawing/2014/main" id="{4896C352-7AEA-4614-999B-1456C2FED1C6}"/>
                  </a:ext>
                </a:extLst>
              </p:cNvPr>
              <p:cNvSpPr txBox="1"/>
              <p:nvPr/>
            </p:nvSpPr>
            <p:spPr>
              <a:xfrm>
                <a:off x="1766770" y="3778099"/>
                <a:ext cx="1415862" cy="233185"/>
              </a:xfrm>
              <a:prstGeom prst="rect">
                <a:avLst/>
              </a:prstGeom>
              <a:ln>
                <a:noFill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hr-HR" dirty="0">
                    <a:latin typeface="Arial" panose="020B0604020202020204" pitchFamily="34" charset="0"/>
                    <a:cs typeface="Arial" panose="020B0604020202020204" pitchFamily="34" charset="0"/>
                  </a:rPr>
                  <a:t>registar 8 bita</a:t>
                </a:r>
              </a:p>
            </p:txBody>
          </p:sp>
          <p:sp>
            <p:nvSpPr>
              <p:cNvPr id="37" name="TekstniOkvir 36">
                <a:extLst>
                  <a:ext uri="{FF2B5EF4-FFF2-40B4-BE49-F238E27FC236}">
                    <a16:creationId xmlns:a16="http://schemas.microsoft.com/office/drawing/2014/main" id="{E7E64503-1B87-44F2-883C-50BAF2A37E9B}"/>
                  </a:ext>
                </a:extLst>
              </p:cNvPr>
              <p:cNvSpPr txBox="1"/>
              <p:nvPr/>
            </p:nvSpPr>
            <p:spPr>
              <a:xfrm>
                <a:off x="811729" y="2826367"/>
                <a:ext cx="2458892" cy="46490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hr-HR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IZLAZNI UREĐAJ</a:t>
                </a:r>
              </a:p>
            </p:txBody>
          </p:sp>
        </p:grpSp>
        <p:sp>
          <p:nvSpPr>
            <p:cNvPr id="52" name="Pravokutnik 51">
              <a:extLst>
                <a:ext uri="{FF2B5EF4-FFF2-40B4-BE49-F238E27FC236}">
                  <a16:creationId xmlns:a16="http://schemas.microsoft.com/office/drawing/2014/main" id="{40C8949A-2A42-4ED1-A888-8DB252348C0B}"/>
                </a:ext>
              </a:extLst>
            </p:cNvPr>
            <p:cNvSpPr/>
            <p:nvPr/>
          </p:nvSpPr>
          <p:spPr>
            <a:xfrm>
              <a:off x="8114606" y="4618179"/>
              <a:ext cx="1307461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hr-HR" b="1" dirty="0">
                  <a:latin typeface="Arial" panose="020B0604020202020204" pitchFamily="34" charset="0"/>
                  <a:cs typeface="Arial" panose="020B0604020202020204" pitchFamily="34" charset="0"/>
                </a:rPr>
                <a:t>ulazni registar 1 bit</a:t>
              </a:r>
            </a:p>
          </p:txBody>
        </p:sp>
        <p:sp>
          <p:nvSpPr>
            <p:cNvPr id="67" name="Pravokutnik 66">
              <a:extLst>
                <a:ext uri="{FF2B5EF4-FFF2-40B4-BE49-F238E27FC236}">
                  <a16:creationId xmlns:a16="http://schemas.microsoft.com/office/drawing/2014/main" id="{DFAF64D0-C1F2-44C4-AE72-E0FE725C7D0A}"/>
                </a:ext>
              </a:extLst>
            </p:cNvPr>
            <p:cNvSpPr/>
            <p:nvPr/>
          </p:nvSpPr>
          <p:spPr>
            <a:xfrm>
              <a:off x="9103208" y="3798729"/>
              <a:ext cx="2789773" cy="496589"/>
            </a:xfrm>
            <a:prstGeom prst="rect">
              <a:avLst/>
            </a:prstGeom>
            <a:ln w="28575"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hr-HR" sz="3200" dirty="0">
                  <a:latin typeface="Arial" panose="020B0604020202020204" pitchFamily="34" charset="0"/>
                  <a:cs typeface="Arial" panose="020B0604020202020204" pitchFamily="34" charset="0"/>
                </a:rPr>
                <a:t>1 0 1 1 0 1 1 0</a:t>
              </a:r>
            </a:p>
          </p:txBody>
        </p:sp>
        <p:sp>
          <p:nvSpPr>
            <p:cNvPr id="38" name="Pravokutnik 37">
              <a:extLst>
                <a:ext uri="{FF2B5EF4-FFF2-40B4-BE49-F238E27FC236}">
                  <a16:creationId xmlns:a16="http://schemas.microsoft.com/office/drawing/2014/main" id="{62418AA8-A0D3-4DDF-AE10-A0513347F708}"/>
                </a:ext>
              </a:extLst>
            </p:cNvPr>
            <p:cNvSpPr/>
            <p:nvPr/>
          </p:nvSpPr>
          <p:spPr>
            <a:xfrm>
              <a:off x="8136126" y="3840219"/>
              <a:ext cx="458051" cy="44631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hr-HR" sz="2000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</p:grpSp>
      <p:cxnSp>
        <p:nvCxnSpPr>
          <p:cNvPr id="83" name="Ravni poveznik 82">
            <a:extLst>
              <a:ext uri="{FF2B5EF4-FFF2-40B4-BE49-F238E27FC236}">
                <a16:creationId xmlns:a16="http://schemas.microsoft.com/office/drawing/2014/main" id="{461E3782-2407-4668-A11E-25CCE140E918}"/>
              </a:ext>
            </a:extLst>
          </p:cNvPr>
          <p:cNvCxnSpPr>
            <a:cxnSpLocks/>
          </p:cNvCxnSpPr>
          <p:nvPr/>
        </p:nvCxnSpPr>
        <p:spPr>
          <a:xfrm>
            <a:off x="8594177" y="4047168"/>
            <a:ext cx="512860" cy="0"/>
          </a:xfrm>
          <a:prstGeom prst="line">
            <a:avLst/>
          </a:prstGeom>
          <a:ln w="57150"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Ravni poveznik 4">
            <a:extLst>
              <a:ext uri="{FF2B5EF4-FFF2-40B4-BE49-F238E27FC236}">
                <a16:creationId xmlns:a16="http://schemas.microsoft.com/office/drawing/2014/main" id="{C96E41CE-4B5E-4FFE-AACD-DD13F312DBEC}"/>
              </a:ext>
            </a:extLst>
          </p:cNvPr>
          <p:cNvCxnSpPr/>
          <p:nvPr/>
        </p:nvCxnSpPr>
        <p:spPr>
          <a:xfrm>
            <a:off x="5173800" y="3694192"/>
            <a:ext cx="434265" cy="1293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0" name="Ravni poveznik 39">
            <a:extLst>
              <a:ext uri="{FF2B5EF4-FFF2-40B4-BE49-F238E27FC236}">
                <a16:creationId xmlns:a16="http://schemas.microsoft.com/office/drawing/2014/main" id="{49202F07-951A-424A-8B03-4910A21B3241}"/>
              </a:ext>
            </a:extLst>
          </p:cNvPr>
          <p:cNvCxnSpPr>
            <a:cxnSpLocks/>
          </p:cNvCxnSpPr>
          <p:nvPr/>
        </p:nvCxnSpPr>
        <p:spPr>
          <a:xfrm>
            <a:off x="6116258" y="3691022"/>
            <a:ext cx="722736" cy="1610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1" name="Ravni poveznik 40">
            <a:extLst>
              <a:ext uri="{FF2B5EF4-FFF2-40B4-BE49-F238E27FC236}">
                <a16:creationId xmlns:a16="http://schemas.microsoft.com/office/drawing/2014/main" id="{51A18FB1-6EC9-494F-B037-D39924C842FD}"/>
              </a:ext>
            </a:extLst>
          </p:cNvPr>
          <p:cNvCxnSpPr>
            <a:cxnSpLocks/>
          </p:cNvCxnSpPr>
          <p:nvPr/>
        </p:nvCxnSpPr>
        <p:spPr>
          <a:xfrm>
            <a:off x="7324743" y="3723238"/>
            <a:ext cx="640935" cy="1332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2" name="Ravni poveznik 41">
            <a:extLst>
              <a:ext uri="{FF2B5EF4-FFF2-40B4-BE49-F238E27FC236}">
                <a16:creationId xmlns:a16="http://schemas.microsoft.com/office/drawing/2014/main" id="{82D54233-0CAA-4993-814D-FDC3116FADBC}"/>
              </a:ext>
            </a:extLst>
          </p:cNvPr>
          <p:cNvCxnSpPr>
            <a:cxnSpLocks/>
          </p:cNvCxnSpPr>
          <p:nvPr/>
        </p:nvCxnSpPr>
        <p:spPr>
          <a:xfrm>
            <a:off x="5612184" y="3937225"/>
            <a:ext cx="466391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4" name="Ravni poveznik 43">
            <a:extLst>
              <a:ext uri="{FF2B5EF4-FFF2-40B4-BE49-F238E27FC236}">
                <a16:creationId xmlns:a16="http://schemas.microsoft.com/office/drawing/2014/main" id="{E5A1FAA3-773E-4E14-9856-2B7237CBE549}"/>
              </a:ext>
            </a:extLst>
          </p:cNvPr>
          <p:cNvCxnSpPr>
            <a:cxnSpLocks/>
          </p:cNvCxnSpPr>
          <p:nvPr/>
        </p:nvCxnSpPr>
        <p:spPr>
          <a:xfrm>
            <a:off x="6842677" y="3922548"/>
            <a:ext cx="466391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5789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768"/>
    </mc:Choice>
    <mc:Fallback xmlns="">
      <p:transition spd="slow" advTm="21768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trelica: desno 14">
            <a:extLst>
              <a:ext uri="{FF2B5EF4-FFF2-40B4-BE49-F238E27FC236}">
                <a16:creationId xmlns:a16="http://schemas.microsoft.com/office/drawing/2014/main" id="{8D649C9F-7404-4A11-A1B9-77867DEF2604}"/>
              </a:ext>
            </a:extLst>
          </p:cNvPr>
          <p:cNvSpPr/>
          <p:nvPr/>
        </p:nvSpPr>
        <p:spPr>
          <a:xfrm>
            <a:off x="5503177" y="3102492"/>
            <a:ext cx="1409239" cy="162838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aphicFrame>
        <p:nvGraphicFramePr>
          <p:cNvPr id="2" name="Tablica 1">
            <a:extLst>
              <a:ext uri="{FF2B5EF4-FFF2-40B4-BE49-F238E27FC236}">
                <a16:creationId xmlns:a16="http://schemas.microsoft.com/office/drawing/2014/main" id="{4580EFB7-BEE1-4BCD-A55F-170B56DFD6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092524"/>
              </p:ext>
            </p:extLst>
          </p:nvPr>
        </p:nvGraphicFramePr>
        <p:xfrm>
          <a:off x="658251" y="2781000"/>
          <a:ext cx="4788000" cy="64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8500">
                  <a:extLst>
                    <a:ext uri="{9D8B030D-6E8A-4147-A177-3AD203B41FA5}">
                      <a16:colId xmlns:a16="http://schemas.microsoft.com/office/drawing/2014/main" val="4294765136"/>
                    </a:ext>
                  </a:extLst>
                </a:gridCol>
                <a:gridCol w="598500">
                  <a:extLst>
                    <a:ext uri="{9D8B030D-6E8A-4147-A177-3AD203B41FA5}">
                      <a16:colId xmlns:a16="http://schemas.microsoft.com/office/drawing/2014/main" val="3909116873"/>
                    </a:ext>
                  </a:extLst>
                </a:gridCol>
                <a:gridCol w="598500">
                  <a:extLst>
                    <a:ext uri="{9D8B030D-6E8A-4147-A177-3AD203B41FA5}">
                      <a16:colId xmlns:a16="http://schemas.microsoft.com/office/drawing/2014/main" val="191099429"/>
                    </a:ext>
                  </a:extLst>
                </a:gridCol>
                <a:gridCol w="598500">
                  <a:extLst>
                    <a:ext uri="{9D8B030D-6E8A-4147-A177-3AD203B41FA5}">
                      <a16:colId xmlns:a16="http://schemas.microsoft.com/office/drawing/2014/main" val="865682370"/>
                    </a:ext>
                  </a:extLst>
                </a:gridCol>
                <a:gridCol w="598500">
                  <a:extLst>
                    <a:ext uri="{9D8B030D-6E8A-4147-A177-3AD203B41FA5}">
                      <a16:colId xmlns:a16="http://schemas.microsoft.com/office/drawing/2014/main" val="2963446373"/>
                    </a:ext>
                  </a:extLst>
                </a:gridCol>
                <a:gridCol w="598500">
                  <a:extLst>
                    <a:ext uri="{9D8B030D-6E8A-4147-A177-3AD203B41FA5}">
                      <a16:colId xmlns:a16="http://schemas.microsoft.com/office/drawing/2014/main" val="3980105101"/>
                    </a:ext>
                  </a:extLst>
                </a:gridCol>
                <a:gridCol w="598500">
                  <a:extLst>
                    <a:ext uri="{9D8B030D-6E8A-4147-A177-3AD203B41FA5}">
                      <a16:colId xmlns:a16="http://schemas.microsoft.com/office/drawing/2014/main" val="897100319"/>
                    </a:ext>
                  </a:extLst>
                </a:gridCol>
                <a:gridCol w="598500">
                  <a:extLst>
                    <a:ext uri="{9D8B030D-6E8A-4147-A177-3AD203B41FA5}">
                      <a16:colId xmlns:a16="http://schemas.microsoft.com/office/drawing/2014/main" val="1729088151"/>
                    </a:ext>
                  </a:extLst>
                </a:gridCol>
              </a:tblGrid>
              <a:tr h="648000"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9384718"/>
                  </a:ext>
                </a:extLst>
              </a:tr>
            </a:tbl>
          </a:graphicData>
        </a:graphic>
      </p:graphicFrame>
      <p:graphicFrame>
        <p:nvGraphicFramePr>
          <p:cNvPr id="3" name="Tablica 2">
            <a:extLst>
              <a:ext uri="{FF2B5EF4-FFF2-40B4-BE49-F238E27FC236}">
                <a16:creationId xmlns:a16="http://schemas.microsoft.com/office/drawing/2014/main" id="{E383493A-7BEA-4BE1-ACCD-6C17485E25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9577697"/>
              </p:ext>
            </p:extLst>
          </p:nvPr>
        </p:nvGraphicFramePr>
        <p:xfrm>
          <a:off x="6969343" y="2781000"/>
          <a:ext cx="4788000" cy="64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8500">
                  <a:extLst>
                    <a:ext uri="{9D8B030D-6E8A-4147-A177-3AD203B41FA5}">
                      <a16:colId xmlns:a16="http://schemas.microsoft.com/office/drawing/2014/main" val="4294765136"/>
                    </a:ext>
                  </a:extLst>
                </a:gridCol>
                <a:gridCol w="598500">
                  <a:extLst>
                    <a:ext uri="{9D8B030D-6E8A-4147-A177-3AD203B41FA5}">
                      <a16:colId xmlns:a16="http://schemas.microsoft.com/office/drawing/2014/main" val="3909116873"/>
                    </a:ext>
                  </a:extLst>
                </a:gridCol>
                <a:gridCol w="598500">
                  <a:extLst>
                    <a:ext uri="{9D8B030D-6E8A-4147-A177-3AD203B41FA5}">
                      <a16:colId xmlns:a16="http://schemas.microsoft.com/office/drawing/2014/main" val="191099429"/>
                    </a:ext>
                  </a:extLst>
                </a:gridCol>
                <a:gridCol w="598500">
                  <a:extLst>
                    <a:ext uri="{9D8B030D-6E8A-4147-A177-3AD203B41FA5}">
                      <a16:colId xmlns:a16="http://schemas.microsoft.com/office/drawing/2014/main" val="865682370"/>
                    </a:ext>
                  </a:extLst>
                </a:gridCol>
                <a:gridCol w="598500">
                  <a:extLst>
                    <a:ext uri="{9D8B030D-6E8A-4147-A177-3AD203B41FA5}">
                      <a16:colId xmlns:a16="http://schemas.microsoft.com/office/drawing/2014/main" val="2963446373"/>
                    </a:ext>
                  </a:extLst>
                </a:gridCol>
                <a:gridCol w="598500">
                  <a:extLst>
                    <a:ext uri="{9D8B030D-6E8A-4147-A177-3AD203B41FA5}">
                      <a16:colId xmlns:a16="http://schemas.microsoft.com/office/drawing/2014/main" val="3980105101"/>
                    </a:ext>
                  </a:extLst>
                </a:gridCol>
                <a:gridCol w="598500">
                  <a:extLst>
                    <a:ext uri="{9D8B030D-6E8A-4147-A177-3AD203B41FA5}">
                      <a16:colId xmlns:a16="http://schemas.microsoft.com/office/drawing/2014/main" val="897100319"/>
                    </a:ext>
                  </a:extLst>
                </a:gridCol>
                <a:gridCol w="598500">
                  <a:extLst>
                    <a:ext uri="{9D8B030D-6E8A-4147-A177-3AD203B41FA5}">
                      <a16:colId xmlns:a16="http://schemas.microsoft.com/office/drawing/2014/main" val="1729088151"/>
                    </a:ext>
                  </a:extLst>
                </a:gridCol>
              </a:tblGrid>
              <a:tr h="648000"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9384718"/>
                  </a:ext>
                </a:extLst>
              </a:tr>
            </a:tbl>
          </a:graphicData>
        </a:graphic>
      </p:graphicFrame>
      <p:sp>
        <p:nvSpPr>
          <p:cNvPr id="4" name="Pravokutnik 3">
            <a:extLst>
              <a:ext uri="{FF2B5EF4-FFF2-40B4-BE49-F238E27FC236}">
                <a16:creationId xmlns:a16="http://schemas.microsoft.com/office/drawing/2014/main" id="{60FB06B2-F466-41B6-9C55-C6700C2FE6CA}"/>
              </a:ext>
            </a:extLst>
          </p:cNvPr>
          <p:cNvSpPr/>
          <p:nvPr/>
        </p:nvSpPr>
        <p:spPr>
          <a:xfrm>
            <a:off x="658251" y="2847600"/>
            <a:ext cx="562917" cy="51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8" name="Pravokutnik 7">
            <a:extLst>
              <a:ext uri="{FF2B5EF4-FFF2-40B4-BE49-F238E27FC236}">
                <a16:creationId xmlns:a16="http://schemas.microsoft.com/office/drawing/2014/main" id="{815812BB-EFC7-4172-A81A-363C4D350317}"/>
              </a:ext>
            </a:extLst>
          </p:cNvPr>
          <p:cNvSpPr/>
          <p:nvPr/>
        </p:nvSpPr>
        <p:spPr>
          <a:xfrm>
            <a:off x="1268153" y="2778492"/>
            <a:ext cx="605002" cy="64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9" name="Pravokutnik 8">
            <a:extLst>
              <a:ext uri="{FF2B5EF4-FFF2-40B4-BE49-F238E27FC236}">
                <a16:creationId xmlns:a16="http://schemas.microsoft.com/office/drawing/2014/main" id="{41B0B0B9-CF66-4462-A2EB-28488F1993EC}"/>
              </a:ext>
            </a:extLst>
          </p:cNvPr>
          <p:cNvSpPr/>
          <p:nvPr/>
        </p:nvSpPr>
        <p:spPr>
          <a:xfrm>
            <a:off x="1879432" y="2847600"/>
            <a:ext cx="562917" cy="51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0" name="Pravokutnik 9">
            <a:extLst>
              <a:ext uri="{FF2B5EF4-FFF2-40B4-BE49-F238E27FC236}">
                <a16:creationId xmlns:a16="http://schemas.microsoft.com/office/drawing/2014/main" id="{D2CD8FBF-4A08-451A-AD77-E89E59A04E55}"/>
              </a:ext>
            </a:extLst>
          </p:cNvPr>
          <p:cNvSpPr/>
          <p:nvPr/>
        </p:nvSpPr>
        <p:spPr>
          <a:xfrm>
            <a:off x="2489334" y="2847600"/>
            <a:ext cx="562917" cy="51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1" name="Pravokutnik 10">
            <a:extLst>
              <a:ext uri="{FF2B5EF4-FFF2-40B4-BE49-F238E27FC236}">
                <a16:creationId xmlns:a16="http://schemas.microsoft.com/office/drawing/2014/main" id="{7C85D28E-C473-4FF0-ABC6-37B0836DD45B}"/>
              </a:ext>
            </a:extLst>
          </p:cNvPr>
          <p:cNvSpPr/>
          <p:nvPr/>
        </p:nvSpPr>
        <p:spPr>
          <a:xfrm>
            <a:off x="3683982" y="2847600"/>
            <a:ext cx="562917" cy="51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2" name="Pravokutnik 11">
            <a:extLst>
              <a:ext uri="{FF2B5EF4-FFF2-40B4-BE49-F238E27FC236}">
                <a16:creationId xmlns:a16="http://schemas.microsoft.com/office/drawing/2014/main" id="{7F0BEE08-047F-4FAC-8204-F9955373141E}"/>
              </a:ext>
            </a:extLst>
          </p:cNvPr>
          <p:cNvSpPr/>
          <p:nvPr/>
        </p:nvSpPr>
        <p:spPr>
          <a:xfrm>
            <a:off x="4246899" y="2845092"/>
            <a:ext cx="562917" cy="51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3" name="Pravokutnik 12">
            <a:extLst>
              <a:ext uri="{FF2B5EF4-FFF2-40B4-BE49-F238E27FC236}">
                <a16:creationId xmlns:a16="http://schemas.microsoft.com/office/drawing/2014/main" id="{1248AED7-4184-4A68-A28B-32B1705FAC6A}"/>
              </a:ext>
            </a:extLst>
          </p:cNvPr>
          <p:cNvSpPr/>
          <p:nvPr/>
        </p:nvSpPr>
        <p:spPr>
          <a:xfrm>
            <a:off x="3025718" y="2778492"/>
            <a:ext cx="605002" cy="64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4" name="Pravokutnik 13">
            <a:extLst>
              <a:ext uri="{FF2B5EF4-FFF2-40B4-BE49-F238E27FC236}">
                <a16:creationId xmlns:a16="http://schemas.microsoft.com/office/drawing/2014/main" id="{B9CE498F-E4C4-4DAA-91D1-79249D95C961}"/>
              </a:ext>
            </a:extLst>
          </p:cNvPr>
          <p:cNvSpPr/>
          <p:nvPr/>
        </p:nvSpPr>
        <p:spPr>
          <a:xfrm>
            <a:off x="4841249" y="2778492"/>
            <a:ext cx="605002" cy="64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6" name="Pravokutnik 15">
            <a:extLst>
              <a:ext uri="{FF2B5EF4-FFF2-40B4-BE49-F238E27FC236}">
                <a16:creationId xmlns:a16="http://schemas.microsoft.com/office/drawing/2014/main" id="{09C5B03F-E14F-4284-94C4-CD990302E6C7}"/>
              </a:ext>
            </a:extLst>
          </p:cNvPr>
          <p:cNvSpPr/>
          <p:nvPr/>
        </p:nvSpPr>
        <p:spPr>
          <a:xfrm>
            <a:off x="2160890" y="4409255"/>
            <a:ext cx="7867859" cy="523220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r>
              <a:rPr lang="hr-HR" sz="2800" dirty="0">
                <a:latin typeface="Arial"/>
                <a:cs typeface="Arial"/>
              </a:rPr>
              <a:t>animirani prikaz slijednoga prijenosa podataka</a:t>
            </a:r>
          </a:p>
        </p:txBody>
      </p:sp>
    </p:spTree>
    <p:extLst>
      <p:ext uri="{BB962C8B-B14F-4D97-AF65-F5344CB8AC3E}">
        <p14:creationId xmlns:p14="http://schemas.microsoft.com/office/powerpoint/2010/main" val="1174672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803"/>
    </mc:Choice>
    <mc:Fallback xmlns="">
      <p:transition spd="slow" advTm="1680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81481E-6 L 0.51524 -0.000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755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4.81481E-6 L 0.51941 0.00163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964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2.22222E-6 L 0.51732 0.0011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859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81481E-6 L 0.52122 -0.00023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055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2.22222E-6 L 0.51654 0.0011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820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0"/>
                            </p:stCondLst>
                            <p:childTnLst>
                              <p:par>
                                <p:cTn id="20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2.22222E-6 L 0.51732 0.00301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859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000"/>
                            </p:stCondLst>
                            <p:childTnLst>
                              <p:par>
                                <p:cTn id="23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4.81481E-6 L 0.51757 0.00163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872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4000"/>
                            </p:stCondLst>
                            <p:childTnLst>
                              <p:par>
                                <p:cTn id="26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22222E-6 L 0.51993 0.00116 " pathEditMode="relative" rAng="0" ptsTypes="AA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990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id="{A9CD4C2A-DC44-48B3-AD88-47FA5D5D1D01}"/>
              </a:ext>
            </a:extLst>
          </p:cNvPr>
          <p:cNvSpPr txBox="1"/>
          <p:nvPr/>
        </p:nvSpPr>
        <p:spPr>
          <a:xfrm>
            <a:off x="2435732" y="347735"/>
            <a:ext cx="7323202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hr-HR" sz="4000" dirty="0">
                <a:latin typeface="Arial"/>
                <a:cs typeface="Arial"/>
              </a:rPr>
              <a:t>USPOREDNI ILI PARALELNI PRIJENOS PODATAKA</a:t>
            </a:r>
          </a:p>
        </p:txBody>
      </p:sp>
      <p:cxnSp>
        <p:nvCxnSpPr>
          <p:cNvPr id="26" name="Ravni poveznik 25">
            <a:extLst>
              <a:ext uri="{FF2B5EF4-FFF2-40B4-BE49-F238E27FC236}">
                <a16:creationId xmlns:a16="http://schemas.microsoft.com/office/drawing/2014/main" id="{06E34888-A6B1-4C56-9A82-36BA008AD7DC}"/>
              </a:ext>
            </a:extLst>
          </p:cNvPr>
          <p:cNvCxnSpPr>
            <a:cxnSpLocks/>
          </p:cNvCxnSpPr>
          <p:nvPr/>
        </p:nvCxnSpPr>
        <p:spPr>
          <a:xfrm>
            <a:off x="7906085" y="3850126"/>
            <a:ext cx="924764" cy="0"/>
          </a:xfrm>
          <a:prstGeom prst="line">
            <a:avLst/>
          </a:prstGeom>
          <a:ln w="57150"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TekstniOkvir 29">
            <a:extLst>
              <a:ext uri="{FF2B5EF4-FFF2-40B4-BE49-F238E27FC236}">
                <a16:creationId xmlns:a16="http://schemas.microsoft.com/office/drawing/2014/main" id="{8AB19FD7-29DF-4AA9-90CF-F54B2B0D6EED}"/>
              </a:ext>
            </a:extLst>
          </p:cNvPr>
          <p:cNvSpPr txBox="1"/>
          <p:nvPr/>
        </p:nvSpPr>
        <p:spPr>
          <a:xfrm>
            <a:off x="9225203" y="4083448"/>
            <a:ext cx="1695306" cy="369331"/>
          </a:xfrm>
          <a:prstGeom prst="rect">
            <a:avLst/>
          </a:prstGeom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registar 8 bita</a:t>
            </a:r>
          </a:p>
        </p:txBody>
      </p:sp>
      <p:grpSp>
        <p:nvGrpSpPr>
          <p:cNvPr id="15" name="Grupa 14">
            <a:extLst>
              <a:ext uri="{FF2B5EF4-FFF2-40B4-BE49-F238E27FC236}">
                <a16:creationId xmlns:a16="http://schemas.microsoft.com/office/drawing/2014/main" id="{F3BCB54F-F34D-49B9-A23E-292F183133F2}"/>
              </a:ext>
            </a:extLst>
          </p:cNvPr>
          <p:cNvGrpSpPr/>
          <p:nvPr/>
        </p:nvGrpSpPr>
        <p:grpSpPr>
          <a:xfrm>
            <a:off x="329332" y="1764890"/>
            <a:ext cx="11074396" cy="3999061"/>
            <a:chOff x="329332" y="1764890"/>
            <a:chExt cx="11074396" cy="3999061"/>
          </a:xfrm>
        </p:grpSpPr>
        <p:sp>
          <p:nvSpPr>
            <p:cNvPr id="9" name="Pravokutnik 8">
              <a:extLst>
                <a:ext uri="{FF2B5EF4-FFF2-40B4-BE49-F238E27FC236}">
                  <a16:creationId xmlns:a16="http://schemas.microsoft.com/office/drawing/2014/main" id="{51912BA6-161D-4447-A2C6-B57D8EF273CB}"/>
                </a:ext>
              </a:extLst>
            </p:cNvPr>
            <p:cNvSpPr/>
            <p:nvPr/>
          </p:nvSpPr>
          <p:spPr>
            <a:xfrm>
              <a:off x="3582994" y="1847184"/>
              <a:ext cx="1428103" cy="39167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4" name="Grupa 3">
              <a:extLst>
                <a:ext uri="{FF2B5EF4-FFF2-40B4-BE49-F238E27FC236}">
                  <a16:creationId xmlns:a16="http://schemas.microsoft.com/office/drawing/2014/main" id="{1FE76CA3-3EBD-4EBE-85DE-5D10037BB792}"/>
                </a:ext>
              </a:extLst>
            </p:cNvPr>
            <p:cNvGrpSpPr/>
            <p:nvPr/>
          </p:nvGrpSpPr>
          <p:grpSpPr>
            <a:xfrm>
              <a:off x="329332" y="2449796"/>
              <a:ext cx="4510531" cy="3139321"/>
              <a:chOff x="438758" y="2106802"/>
              <a:chExt cx="4961284" cy="3696809"/>
            </a:xfrm>
            <a:solidFill>
              <a:schemeClr val="accent1">
                <a:lumMod val="40000"/>
                <a:lumOff val="60000"/>
              </a:schemeClr>
            </a:solidFill>
          </p:grpSpPr>
          <p:sp>
            <p:nvSpPr>
              <p:cNvPr id="5" name="Pravokutnik 4">
                <a:extLst>
                  <a:ext uri="{FF2B5EF4-FFF2-40B4-BE49-F238E27FC236}">
                    <a16:creationId xmlns:a16="http://schemas.microsoft.com/office/drawing/2014/main" id="{D7530ECB-B5A8-4847-AA6D-DB01E2A6BA0F}"/>
                  </a:ext>
                </a:extLst>
              </p:cNvPr>
              <p:cNvSpPr/>
              <p:nvPr/>
            </p:nvSpPr>
            <p:spPr>
              <a:xfrm>
                <a:off x="438758" y="2686394"/>
                <a:ext cx="3220962" cy="2033884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6" name="TekstniOkvir 5">
                <a:extLst>
                  <a:ext uri="{FF2B5EF4-FFF2-40B4-BE49-F238E27FC236}">
                    <a16:creationId xmlns:a16="http://schemas.microsoft.com/office/drawing/2014/main" id="{8D8B5597-F977-4519-A4B3-BE487557671D}"/>
                  </a:ext>
                </a:extLst>
              </p:cNvPr>
              <p:cNvSpPr txBox="1"/>
              <p:nvPr/>
            </p:nvSpPr>
            <p:spPr>
              <a:xfrm>
                <a:off x="1057490" y="4248021"/>
                <a:ext cx="2254593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hr-HR" dirty="0">
                    <a:latin typeface="Arial" panose="020B0604020202020204" pitchFamily="34" charset="0"/>
                    <a:cs typeface="Arial" panose="020B0604020202020204" pitchFamily="34" charset="0"/>
                  </a:rPr>
                  <a:t>registar 8 bita</a:t>
                </a:r>
              </a:p>
            </p:txBody>
          </p:sp>
          <p:sp>
            <p:nvSpPr>
              <p:cNvPr id="8" name="TekstniOkvir 7">
                <a:extLst>
                  <a:ext uri="{FF2B5EF4-FFF2-40B4-BE49-F238E27FC236}">
                    <a16:creationId xmlns:a16="http://schemas.microsoft.com/office/drawing/2014/main" id="{830864A8-0607-40F2-A95E-3B7510994A99}"/>
                  </a:ext>
                </a:extLst>
              </p:cNvPr>
              <p:cNvSpPr txBox="1"/>
              <p:nvPr/>
            </p:nvSpPr>
            <p:spPr>
              <a:xfrm>
                <a:off x="811730" y="2826367"/>
                <a:ext cx="2292263" cy="40011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hr-HR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PROCESOR</a:t>
                </a:r>
              </a:p>
            </p:txBody>
          </p:sp>
          <p:sp>
            <p:nvSpPr>
              <p:cNvPr id="7" name="Pravokutnik 6">
                <a:extLst>
                  <a:ext uri="{FF2B5EF4-FFF2-40B4-BE49-F238E27FC236}">
                    <a16:creationId xmlns:a16="http://schemas.microsoft.com/office/drawing/2014/main" id="{901A2F0B-C2DC-4AFE-BBD1-5EB2B13F3387}"/>
                  </a:ext>
                </a:extLst>
              </p:cNvPr>
              <p:cNvSpPr/>
              <p:nvPr/>
            </p:nvSpPr>
            <p:spPr>
              <a:xfrm rot="5400000">
                <a:off x="3363828" y="3767398"/>
                <a:ext cx="3696809" cy="375618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vert="vert270" wrap="square">
                <a:spAutoFit/>
              </a:bodyPr>
              <a:lstStyle/>
              <a:p>
                <a:pPr algn="ctr"/>
                <a:r>
                  <a:rPr lang="hr-HR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1 0 1 1 0 1 1 0</a:t>
                </a:r>
              </a:p>
            </p:txBody>
          </p:sp>
        </p:grpSp>
        <p:sp>
          <p:nvSpPr>
            <p:cNvPr id="10" name="Pravokutnik 9">
              <a:extLst>
                <a:ext uri="{FF2B5EF4-FFF2-40B4-BE49-F238E27FC236}">
                  <a16:creationId xmlns:a16="http://schemas.microsoft.com/office/drawing/2014/main" id="{1DE0B768-1C8E-4A58-9BCE-E25770F7E473}"/>
                </a:ext>
              </a:extLst>
            </p:cNvPr>
            <p:cNvSpPr/>
            <p:nvPr/>
          </p:nvSpPr>
          <p:spPr>
            <a:xfrm>
              <a:off x="398607" y="3586073"/>
              <a:ext cx="2789773" cy="496589"/>
            </a:xfrm>
            <a:prstGeom prst="rect">
              <a:avLst/>
            </a:prstGeom>
            <a:ln w="28575"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hr-HR" sz="3200" dirty="0">
                  <a:latin typeface="Arial" panose="020B0604020202020204" pitchFamily="34" charset="0"/>
                  <a:cs typeface="Arial" panose="020B0604020202020204" pitchFamily="34" charset="0"/>
                </a:rPr>
                <a:t>1 0 1 1 0 1 1 0</a:t>
              </a:r>
            </a:p>
          </p:txBody>
        </p:sp>
        <p:sp>
          <p:nvSpPr>
            <p:cNvPr id="12" name="Pravokutnik 11">
              <a:extLst>
                <a:ext uri="{FF2B5EF4-FFF2-40B4-BE49-F238E27FC236}">
                  <a16:creationId xmlns:a16="http://schemas.microsoft.com/office/drawing/2014/main" id="{11079912-FC3C-4D33-9198-40E958E8C8E5}"/>
                </a:ext>
              </a:extLst>
            </p:cNvPr>
            <p:cNvSpPr/>
            <p:nvPr/>
          </p:nvSpPr>
          <p:spPr>
            <a:xfrm>
              <a:off x="7362424" y="1764890"/>
              <a:ext cx="4041304" cy="3916767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3" name="Pravokutnik 12">
              <a:extLst>
                <a:ext uri="{FF2B5EF4-FFF2-40B4-BE49-F238E27FC236}">
                  <a16:creationId xmlns:a16="http://schemas.microsoft.com/office/drawing/2014/main" id="{CF765DEF-4209-461A-8640-1C32EE4C5FB5}"/>
                </a:ext>
              </a:extLst>
            </p:cNvPr>
            <p:cNvSpPr/>
            <p:nvPr/>
          </p:nvSpPr>
          <p:spPr>
            <a:xfrm rot="5400000">
              <a:off x="6165678" y="3848710"/>
              <a:ext cx="3139321" cy="341492"/>
            </a:xfrm>
            <a:prstGeom prst="rect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vert270" wrap="square">
              <a:spAutoFit/>
            </a:bodyPr>
            <a:lstStyle/>
            <a:p>
              <a:pPr algn="ctr"/>
              <a:r>
                <a:rPr lang="hr-HR" sz="2400" dirty="0">
                  <a:latin typeface="Arial" panose="020B0604020202020204" pitchFamily="34" charset="0"/>
                  <a:cs typeface="Arial" panose="020B0604020202020204" pitchFamily="34" charset="0"/>
                </a:rPr>
                <a:t>1 0 1 1 0 1 1 0</a:t>
              </a:r>
            </a:p>
          </p:txBody>
        </p:sp>
        <p:cxnSp>
          <p:nvCxnSpPr>
            <p:cNvPr id="16" name="Ravni poveznik 15">
              <a:extLst>
                <a:ext uri="{FF2B5EF4-FFF2-40B4-BE49-F238E27FC236}">
                  <a16:creationId xmlns:a16="http://schemas.microsoft.com/office/drawing/2014/main" id="{E2413E1B-804E-4C3C-A2A3-B538BBBA2ACA}"/>
                </a:ext>
              </a:extLst>
            </p:cNvPr>
            <p:cNvCxnSpPr/>
            <p:nvPr/>
          </p:nvCxnSpPr>
          <p:spPr>
            <a:xfrm>
              <a:off x="5023316" y="2718148"/>
              <a:ext cx="2541273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avni poveznik 17">
              <a:extLst>
                <a:ext uri="{FF2B5EF4-FFF2-40B4-BE49-F238E27FC236}">
                  <a16:creationId xmlns:a16="http://schemas.microsoft.com/office/drawing/2014/main" id="{7EAF1430-39EE-42D5-91FF-90492B3C8D8A}"/>
                </a:ext>
              </a:extLst>
            </p:cNvPr>
            <p:cNvCxnSpPr/>
            <p:nvPr/>
          </p:nvCxnSpPr>
          <p:spPr>
            <a:xfrm>
              <a:off x="5023317" y="3075463"/>
              <a:ext cx="2541273" cy="0"/>
            </a:xfrm>
            <a:prstGeom prst="line">
              <a:avLst/>
            </a:prstGeom>
            <a:ln w="38100">
              <a:solidFill>
                <a:srgbClr val="F999B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avni poveznik 18">
              <a:extLst>
                <a:ext uri="{FF2B5EF4-FFF2-40B4-BE49-F238E27FC236}">
                  <a16:creationId xmlns:a16="http://schemas.microsoft.com/office/drawing/2014/main" id="{A42E1C44-7500-4D16-8534-6E82BE84169C}"/>
                </a:ext>
              </a:extLst>
            </p:cNvPr>
            <p:cNvCxnSpPr/>
            <p:nvPr/>
          </p:nvCxnSpPr>
          <p:spPr>
            <a:xfrm>
              <a:off x="5023316" y="3458227"/>
              <a:ext cx="2541273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avni poveznik 19">
              <a:extLst>
                <a:ext uri="{FF2B5EF4-FFF2-40B4-BE49-F238E27FC236}">
                  <a16:creationId xmlns:a16="http://schemas.microsoft.com/office/drawing/2014/main" id="{EA7924B5-2748-40EB-85F9-4401553E158F}"/>
                </a:ext>
              </a:extLst>
            </p:cNvPr>
            <p:cNvCxnSpPr/>
            <p:nvPr/>
          </p:nvCxnSpPr>
          <p:spPr>
            <a:xfrm>
              <a:off x="5023316" y="3815823"/>
              <a:ext cx="2541273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avni poveznik 20">
              <a:extLst>
                <a:ext uri="{FF2B5EF4-FFF2-40B4-BE49-F238E27FC236}">
                  <a16:creationId xmlns:a16="http://schemas.microsoft.com/office/drawing/2014/main" id="{831FAFBD-7EE5-401E-A16A-19413D35E860}"/>
                </a:ext>
              </a:extLst>
            </p:cNvPr>
            <p:cNvCxnSpPr/>
            <p:nvPr/>
          </p:nvCxnSpPr>
          <p:spPr>
            <a:xfrm>
              <a:off x="5023315" y="4242700"/>
              <a:ext cx="2541273" cy="0"/>
            </a:xfrm>
            <a:prstGeom prst="line">
              <a:avLst/>
            </a:prstGeom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avni poveznik 21">
              <a:extLst>
                <a:ext uri="{FF2B5EF4-FFF2-40B4-BE49-F238E27FC236}">
                  <a16:creationId xmlns:a16="http://schemas.microsoft.com/office/drawing/2014/main" id="{D548CC74-FFEA-4D96-ABAE-E090E71630EE}"/>
                </a:ext>
              </a:extLst>
            </p:cNvPr>
            <p:cNvCxnSpPr/>
            <p:nvPr/>
          </p:nvCxnSpPr>
          <p:spPr>
            <a:xfrm>
              <a:off x="5023314" y="4935255"/>
              <a:ext cx="2541273" cy="0"/>
            </a:xfrm>
            <a:prstGeom prst="line">
              <a:avLst/>
            </a:prstGeom>
            <a:ln w="381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avni poveznik 22">
              <a:extLst>
                <a:ext uri="{FF2B5EF4-FFF2-40B4-BE49-F238E27FC236}">
                  <a16:creationId xmlns:a16="http://schemas.microsoft.com/office/drawing/2014/main" id="{6DB90AF3-571A-4B9F-B5AD-1FCB26AA6F01}"/>
                </a:ext>
              </a:extLst>
            </p:cNvPr>
            <p:cNvCxnSpPr/>
            <p:nvPr/>
          </p:nvCxnSpPr>
          <p:spPr>
            <a:xfrm>
              <a:off x="5023314" y="4583838"/>
              <a:ext cx="2541273" cy="0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Ravni poveznik 23">
              <a:extLst>
                <a:ext uri="{FF2B5EF4-FFF2-40B4-BE49-F238E27FC236}">
                  <a16:creationId xmlns:a16="http://schemas.microsoft.com/office/drawing/2014/main" id="{07F0555B-3F3D-4258-AA72-DF6D479A16D3}"/>
                </a:ext>
              </a:extLst>
            </p:cNvPr>
            <p:cNvCxnSpPr/>
            <p:nvPr/>
          </p:nvCxnSpPr>
          <p:spPr>
            <a:xfrm>
              <a:off x="5023313" y="5323562"/>
              <a:ext cx="2541273" cy="0"/>
            </a:xfrm>
            <a:prstGeom prst="line">
              <a:avLst/>
            </a:prstGeom>
            <a:ln w="38100">
              <a:solidFill>
                <a:srgbClr val="96EE9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Ravni poveznik 24">
              <a:extLst>
                <a:ext uri="{FF2B5EF4-FFF2-40B4-BE49-F238E27FC236}">
                  <a16:creationId xmlns:a16="http://schemas.microsoft.com/office/drawing/2014/main" id="{78029542-C8C6-4F56-B5F5-F2F6448A9ED6}"/>
                </a:ext>
              </a:extLst>
            </p:cNvPr>
            <p:cNvCxnSpPr>
              <a:cxnSpLocks/>
            </p:cNvCxnSpPr>
            <p:nvPr/>
          </p:nvCxnSpPr>
          <p:spPr>
            <a:xfrm>
              <a:off x="3255139" y="3841738"/>
              <a:ext cx="1243228" cy="8388"/>
            </a:xfrm>
            <a:prstGeom prst="line">
              <a:avLst/>
            </a:prstGeom>
            <a:ln w="57150">
              <a:prstDash val="solid"/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TekstniOkvir 27">
              <a:extLst>
                <a:ext uri="{FF2B5EF4-FFF2-40B4-BE49-F238E27FC236}">
                  <a16:creationId xmlns:a16="http://schemas.microsoft.com/office/drawing/2014/main" id="{98B77480-35DC-4C8E-9317-263925B85062}"/>
                </a:ext>
              </a:extLst>
            </p:cNvPr>
            <p:cNvSpPr txBox="1"/>
            <p:nvPr/>
          </p:nvSpPr>
          <p:spPr>
            <a:xfrm>
              <a:off x="8186940" y="1992706"/>
              <a:ext cx="2944196" cy="736336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hr-HR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IZLAZNI UREĐAJ</a:t>
              </a:r>
            </a:p>
          </p:txBody>
        </p:sp>
        <p:sp>
          <p:nvSpPr>
            <p:cNvPr id="29" name="Pravokutnik 28">
              <a:extLst>
                <a:ext uri="{FF2B5EF4-FFF2-40B4-BE49-F238E27FC236}">
                  <a16:creationId xmlns:a16="http://schemas.microsoft.com/office/drawing/2014/main" id="{BCB067AF-8F05-4981-92D5-F2D23E107243}"/>
                </a:ext>
              </a:extLst>
            </p:cNvPr>
            <p:cNvSpPr/>
            <p:nvPr/>
          </p:nvSpPr>
          <p:spPr>
            <a:xfrm>
              <a:off x="8450082" y="3586072"/>
              <a:ext cx="2789773" cy="496589"/>
            </a:xfrm>
            <a:prstGeom prst="rect">
              <a:avLst/>
            </a:prstGeom>
            <a:ln w="28575"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hr-HR" sz="3200" dirty="0">
                  <a:latin typeface="Arial" panose="020B0604020202020204" pitchFamily="34" charset="0"/>
                  <a:cs typeface="Arial" panose="020B0604020202020204" pitchFamily="34" charset="0"/>
                </a:rPr>
                <a:t>1 0 1 1 0 1 1 0</a:t>
              </a:r>
            </a:p>
          </p:txBody>
        </p:sp>
        <p:sp>
          <p:nvSpPr>
            <p:cNvPr id="31" name="Pravokutnik 30">
              <a:extLst>
                <a:ext uri="{FF2B5EF4-FFF2-40B4-BE49-F238E27FC236}">
                  <a16:creationId xmlns:a16="http://schemas.microsoft.com/office/drawing/2014/main" id="{783A7CA6-3B92-4AAF-A49D-D80C93B21357}"/>
                </a:ext>
              </a:extLst>
            </p:cNvPr>
            <p:cNvSpPr/>
            <p:nvPr/>
          </p:nvSpPr>
          <p:spPr>
            <a:xfrm>
              <a:off x="3717172" y="2542340"/>
              <a:ext cx="461665" cy="3139322"/>
            </a:xfrm>
            <a:prstGeom prst="rect">
              <a:avLst/>
            </a:prstGeom>
          </p:spPr>
          <p:txBody>
            <a:bodyPr vert="vert270" wrap="square">
              <a:spAutoFit/>
            </a:bodyPr>
            <a:lstStyle/>
            <a:p>
              <a:r>
                <a:rPr lang="hr-HR" dirty="0">
                  <a:latin typeface="Arial" panose="020B0604020202020204" pitchFamily="34" charset="0"/>
                  <a:cs typeface="Arial" panose="020B0604020202020204" pitchFamily="34" charset="0"/>
                </a:rPr>
                <a:t>izlazni registar       1 bit</a:t>
              </a:r>
            </a:p>
          </p:txBody>
        </p:sp>
        <p:sp>
          <p:nvSpPr>
            <p:cNvPr id="32" name="Pravokutnik 31">
              <a:extLst>
                <a:ext uri="{FF2B5EF4-FFF2-40B4-BE49-F238E27FC236}">
                  <a16:creationId xmlns:a16="http://schemas.microsoft.com/office/drawing/2014/main" id="{9FDD1DEB-636D-4291-BFA2-52A231628B99}"/>
                </a:ext>
              </a:extLst>
            </p:cNvPr>
            <p:cNvSpPr/>
            <p:nvPr/>
          </p:nvSpPr>
          <p:spPr>
            <a:xfrm>
              <a:off x="7937952" y="2126628"/>
              <a:ext cx="461665" cy="3555029"/>
            </a:xfrm>
            <a:prstGeom prst="rect">
              <a:avLst/>
            </a:prstGeom>
          </p:spPr>
          <p:txBody>
            <a:bodyPr vert="vert270" wrap="square">
              <a:spAutoFit/>
            </a:bodyPr>
            <a:lstStyle/>
            <a:p>
              <a:r>
                <a:rPr lang="hr-HR" dirty="0">
                  <a:latin typeface="Arial" panose="020B0604020202020204" pitchFamily="34" charset="0"/>
                  <a:cs typeface="Arial" panose="020B0604020202020204" pitchFamily="34" charset="0"/>
                </a:rPr>
                <a:t>ulazni registar       1 bit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36516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564"/>
    </mc:Choice>
    <mc:Fallback xmlns="">
      <p:transition spd="slow" advTm="32564"/>
    </mc:Fallback>
  </mc:AlternateContent>
</p:sld>
</file>

<file path=ppt/theme/theme1.xml><?xml version="1.0" encoding="utf-8"?>
<a:theme xmlns:a="http://schemas.openxmlformats.org/drawingml/2006/main" name="Theme3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3" id="{5610D1D3-D29F-4FBF-B833-68BC22585F07}" vid="{09EF8C6F-E890-41AF-8CEC-C03A85828729}"/>
    </a:ext>
  </a:extLst>
</a:theme>
</file>

<file path=ppt/theme/theme2.xml><?xml version="1.0" encoding="utf-8"?>
<a:theme xmlns:a="http://schemas.openxmlformats.org/drawingml/2006/main" name="Značka">
  <a:themeElements>
    <a:clrScheme name="Značka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Značka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Značka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2B645863A9A644AC0F5DF9843623BA" ma:contentTypeVersion="6" ma:contentTypeDescription="Create a new document." ma:contentTypeScope="" ma:versionID="bff93b30609fb722217cf2fb850d808e">
  <xsd:schema xmlns:xsd="http://www.w3.org/2001/XMLSchema" xmlns:xs="http://www.w3.org/2001/XMLSchema" xmlns:p="http://schemas.microsoft.com/office/2006/metadata/properties" xmlns:ns2="fe5bea7e-3616-41dc-8fa0-d5e0ae377d0b" targetNamespace="http://schemas.microsoft.com/office/2006/metadata/properties" ma:root="true" ma:fieldsID="ef2ffb539ef8ef94ca967c80a0d08c8e" ns2:_="">
    <xsd:import namespace="fe5bea7e-3616-41dc-8fa0-d5e0ae377d0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5bea7e-3616-41dc-8fa0-d5e0ae377d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9E29A2D-E997-47CD-859F-125D5968F0B1}">
  <ds:schemaRefs>
    <ds:schemaRef ds:uri="http://purl.org/dc/elements/1.1/"/>
    <ds:schemaRef ds:uri="http://schemas.microsoft.com/office/2006/documentManagement/types"/>
    <ds:schemaRef ds:uri="fe5bea7e-3616-41dc-8fa0-d5e0ae377d0b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54DB54F-FD08-42C2-9682-846CD1314FE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CA1C067-88C7-4142-88B8-F9D0DDA2EB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e5bea7e-3616-41dc-8fa0-d5e0ae377d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Theme3</Template>
  <TotalTime>1727</TotalTime>
  <Words>1231</Words>
  <Application>Microsoft Office PowerPoint</Application>
  <PresentationFormat>Široki zaslon</PresentationFormat>
  <Paragraphs>152</Paragraphs>
  <Slides>18</Slides>
  <Notes>13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2</vt:i4>
      </vt:variant>
      <vt:variant>
        <vt:lpstr>Naslovi slajdova</vt:lpstr>
      </vt:variant>
      <vt:variant>
        <vt:i4>18</vt:i4>
      </vt:variant>
    </vt:vector>
  </HeadingPairs>
  <TitlesOfParts>
    <vt:vector size="26" baseType="lpstr">
      <vt:lpstr>Arial</vt:lpstr>
      <vt:lpstr>Calibri</vt:lpstr>
      <vt:lpstr>Calibri Light</vt:lpstr>
      <vt:lpstr>Gill Sans MT</vt:lpstr>
      <vt:lpstr>Impact</vt:lpstr>
      <vt:lpstr>Segoe UI Semilight</vt:lpstr>
      <vt:lpstr>Theme3</vt:lpstr>
      <vt:lpstr>Značka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Company>MZO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Kristina Begonja</dc:creator>
  <cp:lastModifiedBy>Blaženka Knežević</cp:lastModifiedBy>
  <cp:revision>231</cp:revision>
  <dcterms:created xsi:type="dcterms:W3CDTF">2020-09-02T18:02:55Z</dcterms:created>
  <dcterms:modified xsi:type="dcterms:W3CDTF">2024-06-14T19:16:26Z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0x010100582B645863A9A644AC0F5DF9843623BA</vt:lpwstr>
  </property>
</Properties>
</file>